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2B1"/>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417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F:\E%20Bookc%20&amp;%20codes\From%20Senthil\1\Design%20Basis%20Report\Non%20Pdf\Appendix%20VI\LW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
  <c:chart>
    <c:title>
      <c:tx>
        <c:rich>
          <a:bodyPr/>
          <a:lstStyle/>
          <a:p>
            <a:pPr>
              <a:defRPr/>
            </a:pPr>
            <a:r>
              <a:rPr lang="en-IN" sz="1600" b="1" dirty="0">
                <a:latin typeface="Times New Roman" pitchFamily="18" charset="0"/>
                <a:cs typeface="Times New Roman" pitchFamily="18" charset="0"/>
              </a:rPr>
              <a:t>LWR Force </a:t>
            </a:r>
            <a:r>
              <a:rPr lang="en-IN" sz="1600" b="1" dirty="0" err="1">
                <a:latin typeface="Times New Roman" pitchFamily="18" charset="0"/>
                <a:cs typeface="Times New Roman" pitchFamily="18" charset="0"/>
              </a:rPr>
              <a:t>vs</a:t>
            </a:r>
            <a:r>
              <a:rPr lang="en-IN" sz="1600" b="1" dirty="0">
                <a:latin typeface="Times New Roman" pitchFamily="18" charset="0"/>
                <a:cs typeface="Times New Roman" pitchFamily="18" charset="0"/>
              </a:rPr>
              <a:t> Temperature Gradient</a:t>
            </a:r>
          </a:p>
        </c:rich>
      </c:tx>
      <c:layout/>
    </c:title>
    <c:plotArea>
      <c:layout/>
      <c:lineChart>
        <c:grouping val="standard"/>
        <c:ser>
          <c:idx val="0"/>
          <c:order val="0"/>
          <c:dLbls>
            <c:dLbl>
              <c:idx val="0"/>
              <c:layout/>
              <c:tx>
                <c:rich>
                  <a:bodyPr/>
                  <a:lstStyle/>
                  <a:p>
                    <a:r>
                      <a:rPr lang="en-US">
                        <a:latin typeface="Times New Roman" pitchFamily="18" charset="0"/>
                        <a:cs typeface="Times New Roman" pitchFamily="18" charset="0"/>
                      </a:rPr>
                      <a:t>3.865</a:t>
                    </a:r>
                  </a:p>
                </c:rich>
              </c:tx>
              <c:showVal val="1"/>
            </c:dLbl>
            <c:dLbl>
              <c:idx val="1"/>
              <c:layout>
                <c:manualLayout>
                  <c:x val="0"/>
                  <c:y val="6.4367816091954022E-2"/>
                </c:manualLayout>
              </c:layout>
              <c:tx>
                <c:rich>
                  <a:bodyPr/>
                  <a:lstStyle/>
                  <a:p>
                    <a:r>
                      <a:rPr lang="en-US">
                        <a:latin typeface="Times New Roman" pitchFamily="18" charset="0"/>
                        <a:cs typeface="Times New Roman" pitchFamily="18" charset="0"/>
                      </a:rPr>
                      <a:t>4.635</a:t>
                    </a:r>
                  </a:p>
                </c:rich>
              </c:tx>
              <c:showVal val="1"/>
            </c:dLbl>
            <c:dLbl>
              <c:idx val="2"/>
              <c:layout>
                <c:manualLayout>
                  <c:x val="-5.2668041172308097E-2"/>
                  <c:y val="-8.7356321839080597E-2"/>
                </c:manualLayout>
              </c:layout>
              <c:tx>
                <c:rich>
                  <a:bodyPr/>
                  <a:lstStyle/>
                  <a:p>
                    <a:r>
                      <a:rPr lang="en-US">
                        <a:latin typeface="Times New Roman" pitchFamily="18" charset="0"/>
                        <a:cs typeface="Times New Roman" pitchFamily="18" charset="0"/>
                      </a:rPr>
                      <a:t>5.5</a:t>
                    </a:r>
                  </a:p>
                </c:rich>
              </c:tx>
              <c:showVal val="1"/>
            </c:dLbl>
            <c:dLbl>
              <c:idx val="3"/>
              <c:layout>
                <c:manualLayout>
                  <c:x val="2.7720021669635841E-2"/>
                  <c:y val="-3.6781609195402298E-2"/>
                </c:manualLayout>
              </c:layout>
              <c:tx>
                <c:rich>
                  <a:bodyPr/>
                  <a:lstStyle/>
                  <a:p>
                    <a:r>
                      <a:rPr lang="en-US">
                        <a:latin typeface="Times New Roman" pitchFamily="18" charset="0"/>
                        <a:cs typeface="Times New Roman" pitchFamily="18" charset="0"/>
                      </a:rPr>
                      <a:t>6.955</a:t>
                    </a:r>
                  </a:p>
                </c:rich>
              </c:tx>
              <c:showVal val="1"/>
            </c:dLbl>
            <c:dLbl>
              <c:idx val="4"/>
              <c:layout>
                <c:manualLayout>
                  <c:x val="-1.016389053140263E-16"/>
                  <c:y val="-4.5977011494252797E-2"/>
                </c:manualLayout>
              </c:layout>
              <c:tx>
                <c:rich>
                  <a:bodyPr/>
                  <a:lstStyle/>
                  <a:p>
                    <a:r>
                      <a:rPr lang="en-US">
                        <a:latin typeface="Times New Roman" pitchFamily="18" charset="0"/>
                        <a:cs typeface="Times New Roman" pitchFamily="18" charset="0"/>
                      </a:rPr>
                      <a:t>6.185</a:t>
                    </a:r>
                  </a:p>
                </c:rich>
              </c:tx>
              <c:showVal val="1"/>
            </c:dLbl>
            <c:dLbl>
              <c:idx val="5"/>
              <c:layout>
                <c:manualLayout>
                  <c:x val="0"/>
                  <c:y val="6.4367816091954022E-2"/>
                </c:manualLayout>
              </c:layout>
              <c:tx>
                <c:rich>
                  <a:bodyPr/>
                  <a:lstStyle/>
                  <a:p>
                    <a:r>
                      <a:rPr lang="en-US">
                        <a:latin typeface="Times New Roman" pitchFamily="18" charset="0"/>
                        <a:cs typeface="Times New Roman" pitchFamily="18" charset="0"/>
                      </a:rPr>
                      <a:t>5.5</a:t>
                    </a:r>
                  </a:p>
                </c:rich>
              </c:tx>
              <c:showVal val="1"/>
            </c:dLbl>
            <c:showVal val="1"/>
          </c:dLbls>
          <c:trendline>
            <c:trendlineType val="linear"/>
            <c:dispEq val="1"/>
            <c:trendlineLbl>
              <c:layout>
                <c:manualLayout>
                  <c:x val="-0.13530404498413848"/>
                  <c:y val="0.19378622499773748"/>
                </c:manualLayout>
              </c:layout>
              <c:tx>
                <c:rich>
                  <a:bodyPr/>
                  <a:lstStyle/>
                  <a:p>
                    <a:pPr>
                      <a:defRPr/>
                    </a:pPr>
                    <a:r>
                      <a:rPr lang="en-US" sz="1050">
                        <a:latin typeface="Times New Roman" pitchFamily="18" charset="0"/>
                        <a:cs typeface="Times New Roman" pitchFamily="18" charset="0"/>
                      </a:rPr>
                      <a:t>y = -0.408x + 6.868</a:t>
                    </a:r>
                  </a:p>
                </c:rich>
              </c:tx>
              <c:numFmt formatCode="General" sourceLinked="0"/>
            </c:trendlineLbl>
          </c:trendline>
          <c:cat>
            <c:numRef>
              <c:f>Sheet2!$A$1:$A$6</c:f>
              <c:numCache>
                <c:formatCode>General</c:formatCode>
                <c:ptCount val="6"/>
                <c:pt idx="0">
                  <c:v>-15</c:v>
                </c:pt>
                <c:pt idx="1">
                  <c:v>-10</c:v>
                </c:pt>
                <c:pt idx="2">
                  <c:v>-5</c:v>
                </c:pt>
                <c:pt idx="3">
                  <c:v>5</c:v>
                </c:pt>
                <c:pt idx="4">
                  <c:v>10</c:v>
                </c:pt>
                <c:pt idx="5">
                  <c:v>15</c:v>
                </c:pt>
              </c:numCache>
            </c:numRef>
          </c:cat>
          <c:val>
            <c:numRef>
              <c:f>Sheet2!$B$1:$B$6</c:f>
              <c:numCache>
                <c:formatCode>General</c:formatCode>
                <c:ptCount val="6"/>
                <c:pt idx="0">
                  <c:v>3.8649999999999998</c:v>
                </c:pt>
                <c:pt idx="1">
                  <c:v>4.6349999999999945</c:v>
                </c:pt>
                <c:pt idx="2">
                  <c:v>5.5</c:v>
                </c:pt>
                <c:pt idx="3">
                  <c:v>6.9550000000000001</c:v>
                </c:pt>
                <c:pt idx="4">
                  <c:v>6.1849999999999845</c:v>
                </c:pt>
                <c:pt idx="5">
                  <c:v>5.5</c:v>
                </c:pt>
              </c:numCache>
            </c:numRef>
          </c:val>
        </c:ser>
        <c:dLbls>
          <c:showVal val="1"/>
        </c:dLbls>
        <c:marker val="1"/>
        <c:axId val="96531584"/>
        <c:axId val="96533120"/>
      </c:lineChart>
      <c:catAx>
        <c:axId val="96531584"/>
        <c:scaling>
          <c:orientation val="minMax"/>
        </c:scaling>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minorGridlines/>
        <c:numFmt formatCode="General" sourceLinked="1"/>
        <c:majorTickMark val="in"/>
        <c:minorTickMark val="in"/>
        <c:tickLblPos val="nextTo"/>
        <c:spPr>
          <a:noFill/>
          <a:ln w="12700"/>
        </c:spPr>
        <c:crossAx val="96533120"/>
        <c:crosses val="autoZero"/>
        <c:auto val="1"/>
        <c:lblAlgn val="ctr"/>
        <c:lblOffset val="100"/>
      </c:catAx>
      <c:valAx>
        <c:axId val="96533120"/>
        <c:scaling>
          <c:orientation val="minMax"/>
        </c:scaling>
        <c:delete val="1"/>
        <c:axPos val="l"/>
        <c:numFmt formatCode="General" sourceLinked="1"/>
        <c:tickLblPos val="none"/>
        <c:crossAx val="96531584"/>
        <c:crosses val="autoZero"/>
        <c:crossBetween val="between"/>
      </c:valAx>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w="3175" cmpd="sng"/>
      </c:spPr>
    </c:plotArea>
    <c:plotVisOnly val="1"/>
  </c:chart>
  <c:spPr>
    <a:solidFill>
      <a:schemeClr val="lt1"/>
    </a:solidFill>
    <a:ln w="25400" cap="flat" cmpd="sng" algn="ctr">
      <a:solidFill>
        <a:schemeClr val="tx1">
          <a:lumMod val="95000"/>
          <a:lumOff val="5000"/>
        </a:schemeClr>
      </a:solidFill>
      <a:prstDash val="solid"/>
    </a:ln>
    <a:effectLst/>
  </c:spPr>
  <c:txPr>
    <a:bodyPr/>
    <a:lstStyle/>
    <a:p>
      <a:pPr>
        <a:defRPr>
          <a:solidFill>
            <a:schemeClr val="dk1"/>
          </a:solidFill>
          <a:latin typeface="+mn-lt"/>
          <a:ea typeface="+mn-ea"/>
          <a:cs typeface="+mn-cs"/>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22CABB-67B6-449D-9FC6-25D329B9BDA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IN"/>
        </a:p>
      </dgm:t>
    </dgm:pt>
    <dgm:pt modelId="{21C0841E-8C32-49E6-A877-BC846523FA88}">
      <dgm:prSet custT="1"/>
      <dgm:spPr>
        <a:gradFill rotWithShape="0">
          <a:gsLst>
            <a:gs pos="0">
              <a:schemeClr val="bg2">
                <a:lumMod val="90000"/>
              </a:schemeClr>
            </a:gs>
            <a:gs pos="50000">
              <a:schemeClr val="accent1">
                <a:tint val="44500"/>
                <a:satMod val="160000"/>
              </a:schemeClr>
            </a:gs>
            <a:gs pos="100000">
              <a:schemeClr val="accent1">
                <a:tint val="23500"/>
                <a:satMod val="160000"/>
              </a:schemeClr>
            </a:gs>
          </a:gsLst>
          <a:lin ang="5400000" scaled="0"/>
        </a:gradFill>
      </dgm:spPr>
      <dgm:t>
        <a:bodyPr/>
        <a:lstStyle/>
        <a:p>
          <a:pPr rtl="0"/>
          <a:r>
            <a:rPr lang="en-US" sz="4800" b="1" dirty="0" smtClean="0">
              <a:solidFill>
                <a:srgbClr val="FF0000"/>
              </a:solidFill>
              <a:latin typeface="Comic Sans MS" pitchFamily="66" charset="0"/>
            </a:rPr>
            <a:t>High Speed Track</a:t>
          </a:r>
          <a:endParaRPr lang="en-US" sz="4800" b="1" dirty="0">
            <a:solidFill>
              <a:srgbClr val="FF0000"/>
            </a:solidFill>
            <a:latin typeface="Comic Sans MS" pitchFamily="66" charset="0"/>
          </a:endParaRPr>
        </a:p>
      </dgm:t>
    </dgm:pt>
    <dgm:pt modelId="{42C69B4E-0ADD-472B-B3D9-742C2CABB19C}" type="parTrans" cxnId="{D625F232-00C0-4A76-B665-5A1947B69071}">
      <dgm:prSet/>
      <dgm:spPr/>
      <dgm:t>
        <a:bodyPr/>
        <a:lstStyle/>
        <a:p>
          <a:endParaRPr lang="en-IN"/>
        </a:p>
      </dgm:t>
    </dgm:pt>
    <dgm:pt modelId="{7965B00A-A127-431B-9FE4-D3A384116AF6}" type="sibTrans" cxnId="{D625F232-00C0-4A76-B665-5A1947B69071}">
      <dgm:prSet/>
      <dgm:spPr/>
      <dgm:t>
        <a:bodyPr/>
        <a:lstStyle/>
        <a:p>
          <a:endParaRPr lang="en-IN"/>
        </a:p>
      </dgm:t>
    </dgm:pt>
    <dgm:pt modelId="{F961B5FF-C610-4981-8397-6B44E20F87E5}">
      <dgm:prSet/>
      <dgm:spPr>
        <a:solidFill>
          <a:schemeClr val="bg1">
            <a:alpha val="90000"/>
          </a:schemeClr>
        </a:solidFill>
      </dgm:spPr>
      <dgm:t>
        <a:bodyPr/>
        <a:lstStyle/>
        <a:p>
          <a:r>
            <a:rPr lang="en-US" b="1" dirty="0" smtClean="0">
              <a:solidFill>
                <a:srgbClr val="FF0000"/>
              </a:solidFill>
              <a:latin typeface="Comic Sans MS" pitchFamily="66" charset="0"/>
            </a:rPr>
            <a:t>Increase static &amp; dynamic load</a:t>
          </a:r>
          <a:endParaRPr lang="en-IN" b="1" dirty="0">
            <a:solidFill>
              <a:srgbClr val="FF0000"/>
            </a:solidFill>
            <a:latin typeface="Comic Sans MS" pitchFamily="66" charset="0"/>
          </a:endParaRPr>
        </a:p>
      </dgm:t>
    </dgm:pt>
    <dgm:pt modelId="{82A2A191-08BA-4227-8185-DA386949FEB4}" type="parTrans" cxnId="{107B2242-3E97-4661-BE5D-A8478E357265}">
      <dgm:prSet/>
      <dgm:spPr/>
      <dgm:t>
        <a:bodyPr/>
        <a:lstStyle/>
        <a:p>
          <a:endParaRPr lang="en-IN"/>
        </a:p>
      </dgm:t>
    </dgm:pt>
    <dgm:pt modelId="{B3318850-E8AF-45D1-8631-F314EAA09CC8}" type="sibTrans" cxnId="{107B2242-3E97-4661-BE5D-A8478E357265}">
      <dgm:prSet/>
      <dgm:spPr/>
      <dgm:t>
        <a:bodyPr/>
        <a:lstStyle/>
        <a:p>
          <a:endParaRPr lang="en-IN"/>
        </a:p>
      </dgm:t>
    </dgm:pt>
    <dgm:pt modelId="{1CA732A6-9E86-470C-AB67-72924C966C5D}">
      <dgm:prSet/>
      <dgm:spPr>
        <a:solidFill>
          <a:schemeClr val="bg1">
            <a:alpha val="90000"/>
          </a:schemeClr>
        </a:solidFill>
      </dgm:spPr>
      <dgm:t>
        <a:bodyPr/>
        <a:lstStyle/>
        <a:p>
          <a:r>
            <a:rPr lang="en-US" b="1" dirty="0" smtClean="0">
              <a:solidFill>
                <a:srgbClr val="0070C0"/>
              </a:solidFill>
              <a:latin typeface="Comic Sans MS" pitchFamily="66" charset="0"/>
            </a:rPr>
            <a:t>Easy maintainability</a:t>
          </a:r>
          <a:endParaRPr lang="en-IN" b="1" dirty="0">
            <a:solidFill>
              <a:srgbClr val="0070C0"/>
            </a:solidFill>
            <a:latin typeface="Comic Sans MS" pitchFamily="66" charset="0"/>
          </a:endParaRPr>
        </a:p>
      </dgm:t>
    </dgm:pt>
    <dgm:pt modelId="{66FCB984-60D9-4F81-BE74-35D07A657E11}" type="parTrans" cxnId="{0534191F-6D1E-4BD9-BE9F-D4524A11F730}">
      <dgm:prSet/>
      <dgm:spPr/>
      <dgm:t>
        <a:bodyPr/>
        <a:lstStyle/>
        <a:p>
          <a:endParaRPr lang="en-IN"/>
        </a:p>
      </dgm:t>
    </dgm:pt>
    <dgm:pt modelId="{F6B23B10-3BF3-42E3-9C2C-53002F0420D7}" type="sibTrans" cxnId="{0534191F-6D1E-4BD9-BE9F-D4524A11F730}">
      <dgm:prSet/>
      <dgm:spPr/>
      <dgm:t>
        <a:bodyPr/>
        <a:lstStyle/>
        <a:p>
          <a:endParaRPr lang="en-IN"/>
        </a:p>
      </dgm:t>
    </dgm:pt>
    <dgm:pt modelId="{91B356F0-AE44-4D12-BC29-356BB7E2476A}">
      <dgm:prSet/>
      <dgm:spPr>
        <a:solidFill>
          <a:schemeClr val="bg1">
            <a:alpha val="90000"/>
          </a:schemeClr>
        </a:solidFill>
      </dgm:spPr>
      <dgm:t>
        <a:bodyPr/>
        <a:lstStyle/>
        <a:p>
          <a:r>
            <a:rPr lang="en-US" b="1" dirty="0" smtClean="0">
              <a:solidFill>
                <a:srgbClr val="FF0000"/>
              </a:solidFill>
              <a:latin typeface="Comic Sans MS" pitchFamily="66" charset="0"/>
            </a:rPr>
            <a:t>Riding comfort</a:t>
          </a:r>
          <a:endParaRPr lang="en-IN" b="1" dirty="0">
            <a:solidFill>
              <a:srgbClr val="FF0000"/>
            </a:solidFill>
            <a:latin typeface="Comic Sans MS" pitchFamily="66" charset="0"/>
          </a:endParaRPr>
        </a:p>
      </dgm:t>
    </dgm:pt>
    <dgm:pt modelId="{97A42385-CC08-4EF6-A03F-4D2EA13C3D25}" type="parTrans" cxnId="{304EFA12-FBA9-47B7-A53F-95203421EB19}">
      <dgm:prSet/>
      <dgm:spPr/>
      <dgm:t>
        <a:bodyPr/>
        <a:lstStyle/>
        <a:p>
          <a:endParaRPr lang="en-IN"/>
        </a:p>
      </dgm:t>
    </dgm:pt>
    <dgm:pt modelId="{40160247-5A00-4EEA-B8AA-BD03C725757E}" type="sibTrans" cxnId="{304EFA12-FBA9-47B7-A53F-95203421EB19}">
      <dgm:prSet/>
      <dgm:spPr/>
      <dgm:t>
        <a:bodyPr/>
        <a:lstStyle/>
        <a:p>
          <a:endParaRPr lang="en-IN"/>
        </a:p>
      </dgm:t>
    </dgm:pt>
    <dgm:pt modelId="{9B6BDB0C-2F8E-4943-870E-E012CAD70182}">
      <dgm:prSet/>
      <dgm:spPr>
        <a:solidFill>
          <a:schemeClr val="bg1">
            <a:alpha val="90000"/>
          </a:schemeClr>
        </a:solidFill>
      </dgm:spPr>
      <dgm:t>
        <a:bodyPr/>
        <a:lstStyle/>
        <a:p>
          <a:r>
            <a:rPr lang="en-US" b="1" dirty="0" smtClean="0">
              <a:solidFill>
                <a:srgbClr val="0070C0"/>
              </a:solidFill>
              <a:latin typeface="Comic Sans MS" pitchFamily="66" charset="0"/>
            </a:rPr>
            <a:t>Safety</a:t>
          </a:r>
          <a:endParaRPr lang="en-IN" b="1" dirty="0">
            <a:solidFill>
              <a:srgbClr val="0070C0"/>
            </a:solidFill>
            <a:latin typeface="Comic Sans MS" pitchFamily="66" charset="0"/>
          </a:endParaRPr>
        </a:p>
      </dgm:t>
    </dgm:pt>
    <dgm:pt modelId="{E5362FF2-35CF-40D1-9FA1-03ED37910CC0}" type="parTrans" cxnId="{B9837DD6-8D0A-4B59-B857-D1A945F1C9F6}">
      <dgm:prSet/>
      <dgm:spPr/>
      <dgm:t>
        <a:bodyPr/>
        <a:lstStyle/>
        <a:p>
          <a:endParaRPr lang="en-IN"/>
        </a:p>
      </dgm:t>
    </dgm:pt>
    <dgm:pt modelId="{A93603FB-9BE5-4365-82C1-5ED3CAB65FF6}" type="sibTrans" cxnId="{B9837DD6-8D0A-4B59-B857-D1A945F1C9F6}">
      <dgm:prSet/>
      <dgm:spPr/>
      <dgm:t>
        <a:bodyPr/>
        <a:lstStyle/>
        <a:p>
          <a:endParaRPr lang="en-IN"/>
        </a:p>
      </dgm:t>
    </dgm:pt>
    <dgm:pt modelId="{2F5733B7-BB44-4BC2-9DD2-8E83963341E5}" type="pres">
      <dgm:prSet presAssocID="{B922CABB-67B6-449D-9FC6-25D329B9BDAC}" presName="linearFlow" presStyleCnt="0">
        <dgm:presLayoutVars>
          <dgm:dir/>
          <dgm:animLvl val="lvl"/>
          <dgm:resizeHandles val="exact"/>
        </dgm:presLayoutVars>
      </dgm:prSet>
      <dgm:spPr/>
      <dgm:t>
        <a:bodyPr/>
        <a:lstStyle/>
        <a:p>
          <a:endParaRPr lang="en-IN"/>
        </a:p>
      </dgm:t>
    </dgm:pt>
    <dgm:pt modelId="{D81A229A-A7CB-40CD-B936-41B3EDA39002}" type="pres">
      <dgm:prSet presAssocID="{21C0841E-8C32-49E6-A877-BC846523FA88}" presName="composite" presStyleCnt="0"/>
      <dgm:spPr/>
    </dgm:pt>
    <dgm:pt modelId="{FCA639E0-943B-43C5-A76C-6402FF8BC4E5}" type="pres">
      <dgm:prSet presAssocID="{21C0841E-8C32-49E6-A877-BC846523FA88}" presName="parentText" presStyleLbl="alignNode1" presStyleIdx="0" presStyleCnt="1">
        <dgm:presLayoutVars>
          <dgm:chMax val="1"/>
          <dgm:bulletEnabled val="1"/>
        </dgm:presLayoutVars>
      </dgm:prSet>
      <dgm:spPr/>
      <dgm:t>
        <a:bodyPr/>
        <a:lstStyle/>
        <a:p>
          <a:endParaRPr lang="en-IN"/>
        </a:p>
      </dgm:t>
    </dgm:pt>
    <dgm:pt modelId="{B3A720CF-D937-42E0-9421-C193476D7FBC}" type="pres">
      <dgm:prSet presAssocID="{21C0841E-8C32-49E6-A877-BC846523FA88}" presName="descendantText" presStyleLbl="alignAcc1" presStyleIdx="0" presStyleCnt="1" custScaleX="82734" custLinFactNeighborX="-340">
        <dgm:presLayoutVars>
          <dgm:bulletEnabled val="1"/>
        </dgm:presLayoutVars>
      </dgm:prSet>
      <dgm:spPr/>
      <dgm:t>
        <a:bodyPr/>
        <a:lstStyle/>
        <a:p>
          <a:endParaRPr lang="en-IN"/>
        </a:p>
      </dgm:t>
    </dgm:pt>
  </dgm:ptLst>
  <dgm:cxnLst>
    <dgm:cxn modelId="{B9837DD6-8D0A-4B59-B857-D1A945F1C9F6}" srcId="{21C0841E-8C32-49E6-A877-BC846523FA88}" destId="{9B6BDB0C-2F8E-4943-870E-E012CAD70182}" srcOrd="3" destOrd="0" parTransId="{E5362FF2-35CF-40D1-9FA1-03ED37910CC0}" sibTransId="{A93603FB-9BE5-4365-82C1-5ED3CAB65FF6}"/>
    <dgm:cxn modelId="{5ACEFF53-C4AA-4DC8-BCD3-06A5E4EDD8EA}" type="presOf" srcId="{21C0841E-8C32-49E6-A877-BC846523FA88}" destId="{FCA639E0-943B-43C5-A76C-6402FF8BC4E5}" srcOrd="0" destOrd="0" presId="urn:microsoft.com/office/officeart/2005/8/layout/chevron2"/>
    <dgm:cxn modelId="{AFF7F560-D5A6-4D16-B54F-08D4BF8F4E66}" type="presOf" srcId="{F961B5FF-C610-4981-8397-6B44E20F87E5}" destId="{B3A720CF-D937-42E0-9421-C193476D7FBC}" srcOrd="0" destOrd="0" presId="urn:microsoft.com/office/officeart/2005/8/layout/chevron2"/>
    <dgm:cxn modelId="{107B2242-3E97-4661-BE5D-A8478E357265}" srcId="{21C0841E-8C32-49E6-A877-BC846523FA88}" destId="{F961B5FF-C610-4981-8397-6B44E20F87E5}" srcOrd="0" destOrd="0" parTransId="{82A2A191-08BA-4227-8185-DA386949FEB4}" sibTransId="{B3318850-E8AF-45D1-8631-F314EAA09CC8}"/>
    <dgm:cxn modelId="{C0077F69-6533-455C-8C76-DD7A1C9AC44D}" type="presOf" srcId="{1CA732A6-9E86-470C-AB67-72924C966C5D}" destId="{B3A720CF-D937-42E0-9421-C193476D7FBC}" srcOrd="0" destOrd="1" presId="urn:microsoft.com/office/officeart/2005/8/layout/chevron2"/>
    <dgm:cxn modelId="{304EFA12-FBA9-47B7-A53F-95203421EB19}" srcId="{21C0841E-8C32-49E6-A877-BC846523FA88}" destId="{91B356F0-AE44-4D12-BC29-356BB7E2476A}" srcOrd="2" destOrd="0" parTransId="{97A42385-CC08-4EF6-A03F-4D2EA13C3D25}" sibTransId="{40160247-5A00-4EEA-B8AA-BD03C725757E}"/>
    <dgm:cxn modelId="{81898C74-EA70-4260-B189-49DD68FDEA2F}" type="presOf" srcId="{9B6BDB0C-2F8E-4943-870E-E012CAD70182}" destId="{B3A720CF-D937-42E0-9421-C193476D7FBC}" srcOrd="0" destOrd="3" presId="urn:microsoft.com/office/officeart/2005/8/layout/chevron2"/>
    <dgm:cxn modelId="{D625F232-00C0-4A76-B665-5A1947B69071}" srcId="{B922CABB-67B6-449D-9FC6-25D329B9BDAC}" destId="{21C0841E-8C32-49E6-A877-BC846523FA88}" srcOrd="0" destOrd="0" parTransId="{42C69B4E-0ADD-472B-B3D9-742C2CABB19C}" sibTransId="{7965B00A-A127-431B-9FE4-D3A384116AF6}"/>
    <dgm:cxn modelId="{2DD8A119-767D-4E9E-A523-A1898912098B}" type="presOf" srcId="{91B356F0-AE44-4D12-BC29-356BB7E2476A}" destId="{B3A720CF-D937-42E0-9421-C193476D7FBC}" srcOrd="0" destOrd="2" presId="urn:microsoft.com/office/officeart/2005/8/layout/chevron2"/>
    <dgm:cxn modelId="{0534191F-6D1E-4BD9-BE9F-D4524A11F730}" srcId="{21C0841E-8C32-49E6-A877-BC846523FA88}" destId="{1CA732A6-9E86-470C-AB67-72924C966C5D}" srcOrd="1" destOrd="0" parTransId="{66FCB984-60D9-4F81-BE74-35D07A657E11}" sibTransId="{F6B23B10-3BF3-42E3-9C2C-53002F0420D7}"/>
    <dgm:cxn modelId="{FA29E85F-F34F-4197-B8C8-42035032E7B7}" type="presOf" srcId="{B922CABB-67B6-449D-9FC6-25D329B9BDAC}" destId="{2F5733B7-BB44-4BC2-9DD2-8E83963341E5}" srcOrd="0" destOrd="0" presId="urn:microsoft.com/office/officeart/2005/8/layout/chevron2"/>
    <dgm:cxn modelId="{52E7ABC4-13A9-4986-8F30-8B826C2B7449}" type="presParOf" srcId="{2F5733B7-BB44-4BC2-9DD2-8E83963341E5}" destId="{D81A229A-A7CB-40CD-B936-41B3EDA39002}" srcOrd="0" destOrd="0" presId="urn:microsoft.com/office/officeart/2005/8/layout/chevron2"/>
    <dgm:cxn modelId="{8962E278-10A7-4918-ABCA-7AFDD6FFFA60}" type="presParOf" srcId="{D81A229A-A7CB-40CD-B936-41B3EDA39002}" destId="{FCA639E0-943B-43C5-A76C-6402FF8BC4E5}" srcOrd="0" destOrd="0" presId="urn:microsoft.com/office/officeart/2005/8/layout/chevron2"/>
    <dgm:cxn modelId="{FBBA617E-9FFD-4E18-A3CD-ABC587FA3CE9}" type="presParOf" srcId="{D81A229A-A7CB-40CD-B936-41B3EDA39002}" destId="{B3A720CF-D937-42E0-9421-C193476D7FB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A639E0-943B-43C5-A76C-6402FF8BC4E5}">
      <dsp:nvSpPr>
        <dsp:cNvPr id="0" name=""/>
        <dsp:cNvSpPr/>
      </dsp:nvSpPr>
      <dsp:spPr>
        <a:xfrm rot="5400000">
          <a:off x="-935323" y="1133855"/>
          <a:ext cx="5244493" cy="2987040"/>
        </a:xfrm>
        <a:prstGeom prst="chevron">
          <a:avLst/>
        </a:prstGeom>
        <a:gradFill rotWithShape="0">
          <a:gsLst>
            <a:gs pos="0">
              <a:schemeClr val="bg2">
                <a:lumMod val="90000"/>
              </a:schemeClr>
            </a:gs>
            <a:gs pos="50000">
              <a:schemeClr val="accent1">
                <a:tint val="44500"/>
                <a:satMod val="160000"/>
              </a:schemeClr>
            </a:gs>
            <a:gs pos="100000">
              <a:schemeClr val="accent1">
                <a:tint val="23500"/>
                <a:satMod val="160000"/>
              </a:schemeClr>
            </a:gs>
          </a:gsLst>
          <a:lin ang="5400000" scaled="0"/>
        </a:gra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rtl="0">
            <a:lnSpc>
              <a:spcPct val="90000"/>
            </a:lnSpc>
            <a:spcBef>
              <a:spcPct val="0"/>
            </a:spcBef>
            <a:spcAft>
              <a:spcPct val="35000"/>
            </a:spcAft>
          </a:pPr>
          <a:r>
            <a:rPr lang="en-US" sz="4800" b="1" kern="1200" dirty="0" smtClean="0">
              <a:solidFill>
                <a:srgbClr val="FF0000"/>
              </a:solidFill>
              <a:latin typeface="Comic Sans MS" pitchFamily="66" charset="0"/>
            </a:rPr>
            <a:t>High Speed Track</a:t>
          </a:r>
          <a:endParaRPr lang="en-US" sz="4800" b="1" kern="1200" dirty="0">
            <a:solidFill>
              <a:srgbClr val="FF0000"/>
            </a:solidFill>
            <a:latin typeface="Comic Sans MS" pitchFamily="66" charset="0"/>
          </a:endParaRPr>
        </a:p>
      </dsp:txBody>
      <dsp:txXfrm rot="5400000">
        <a:off x="-935323" y="1133855"/>
        <a:ext cx="5244493" cy="2987040"/>
      </dsp:txXfrm>
    </dsp:sp>
    <dsp:sp modelId="{B3A720CF-D937-42E0-9421-C193476D7FBC}">
      <dsp:nvSpPr>
        <dsp:cNvPr id="0" name=""/>
        <dsp:cNvSpPr/>
      </dsp:nvSpPr>
      <dsp:spPr>
        <a:xfrm rot="5400000">
          <a:off x="3529273" y="27872"/>
          <a:ext cx="3752432" cy="3706946"/>
        </a:xfrm>
        <a:prstGeom prst="round2SameRect">
          <a:avLst/>
        </a:prstGeom>
        <a:solidFill>
          <a:schemeClr val="bg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smtClean="0">
              <a:solidFill>
                <a:srgbClr val="FF0000"/>
              </a:solidFill>
              <a:latin typeface="Comic Sans MS" pitchFamily="66" charset="0"/>
            </a:rPr>
            <a:t>Increase static &amp; dynamic load</a:t>
          </a:r>
          <a:endParaRPr lang="en-IN" sz="3100" b="1" kern="1200" dirty="0">
            <a:solidFill>
              <a:srgbClr val="FF0000"/>
            </a:solidFill>
            <a:latin typeface="Comic Sans MS" pitchFamily="66" charset="0"/>
          </a:endParaRPr>
        </a:p>
        <a:p>
          <a:pPr marL="285750" lvl="1" indent="-285750" algn="l" defTabSz="1377950">
            <a:lnSpc>
              <a:spcPct val="90000"/>
            </a:lnSpc>
            <a:spcBef>
              <a:spcPct val="0"/>
            </a:spcBef>
            <a:spcAft>
              <a:spcPct val="15000"/>
            </a:spcAft>
            <a:buChar char="••"/>
          </a:pPr>
          <a:r>
            <a:rPr lang="en-US" sz="3100" b="1" kern="1200" dirty="0" smtClean="0">
              <a:solidFill>
                <a:srgbClr val="0070C0"/>
              </a:solidFill>
              <a:latin typeface="Comic Sans MS" pitchFamily="66" charset="0"/>
            </a:rPr>
            <a:t>Easy maintainability</a:t>
          </a:r>
          <a:endParaRPr lang="en-IN" sz="3100" b="1" kern="1200" dirty="0">
            <a:solidFill>
              <a:srgbClr val="0070C0"/>
            </a:solidFill>
            <a:latin typeface="Comic Sans MS" pitchFamily="66" charset="0"/>
          </a:endParaRPr>
        </a:p>
        <a:p>
          <a:pPr marL="285750" lvl="1" indent="-285750" algn="l" defTabSz="1377950">
            <a:lnSpc>
              <a:spcPct val="90000"/>
            </a:lnSpc>
            <a:spcBef>
              <a:spcPct val="0"/>
            </a:spcBef>
            <a:spcAft>
              <a:spcPct val="15000"/>
            </a:spcAft>
            <a:buChar char="••"/>
          </a:pPr>
          <a:r>
            <a:rPr lang="en-US" sz="3100" b="1" kern="1200" dirty="0" smtClean="0">
              <a:solidFill>
                <a:srgbClr val="FF0000"/>
              </a:solidFill>
              <a:latin typeface="Comic Sans MS" pitchFamily="66" charset="0"/>
            </a:rPr>
            <a:t>Riding comfort</a:t>
          </a:r>
          <a:endParaRPr lang="en-IN" sz="3100" b="1" kern="1200" dirty="0">
            <a:solidFill>
              <a:srgbClr val="FF0000"/>
            </a:solidFill>
            <a:latin typeface="Comic Sans MS" pitchFamily="66" charset="0"/>
          </a:endParaRPr>
        </a:p>
        <a:p>
          <a:pPr marL="285750" lvl="1" indent="-285750" algn="l" defTabSz="1377950">
            <a:lnSpc>
              <a:spcPct val="90000"/>
            </a:lnSpc>
            <a:spcBef>
              <a:spcPct val="0"/>
            </a:spcBef>
            <a:spcAft>
              <a:spcPct val="15000"/>
            </a:spcAft>
            <a:buChar char="••"/>
          </a:pPr>
          <a:r>
            <a:rPr lang="en-US" sz="3100" b="1" kern="1200" dirty="0" smtClean="0">
              <a:solidFill>
                <a:srgbClr val="0070C0"/>
              </a:solidFill>
              <a:latin typeface="Comic Sans MS" pitchFamily="66" charset="0"/>
            </a:rPr>
            <a:t>Safety</a:t>
          </a:r>
          <a:endParaRPr lang="en-IN" sz="3100" b="1" kern="1200" dirty="0">
            <a:solidFill>
              <a:srgbClr val="0070C0"/>
            </a:solidFill>
            <a:latin typeface="Comic Sans MS" pitchFamily="66" charset="0"/>
          </a:endParaRPr>
        </a:p>
      </dsp:txBody>
      <dsp:txXfrm rot="5400000">
        <a:off x="3529273" y="27872"/>
        <a:ext cx="3752432" cy="370694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a:prstGeom prst="rect">
            <a:avLst/>
          </a:prstGeo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a:prstGeom prst="rect">
            <a:avLst/>
          </a:prstGeo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lvl1pPr>
              <a:defRPr>
                <a:solidFill>
                  <a:schemeClr val="tx1"/>
                </a:solidFill>
              </a:defRPr>
            </a:lvl1pPr>
          </a:lstStyle>
          <a:p>
            <a:fld id="{8A0FFBB2-24F2-4BD1-94A4-E90C525CA1ED}" type="datetimeFigureOut">
              <a:rPr lang="en-IN" smtClean="0"/>
              <a:pPr/>
              <a:t>07-01-2017</a:t>
            </a:fld>
            <a:endParaRPr lang="en-IN" dirty="0"/>
          </a:p>
        </p:txBody>
      </p:sp>
      <p:sp>
        <p:nvSpPr>
          <p:cNvPr id="17" name="Footer Placeholder 16"/>
          <p:cNvSpPr>
            <a:spLocks noGrp="1"/>
          </p:cNvSpPr>
          <p:nvPr>
            <p:ph type="ftr" sz="quarter" idx="11"/>
          </p:nvPr>
        </p:nvSpPr>
        <p:spPr bwMode="auto">
          <a:xfrm rot="5400000">
            <a:off x="7077269" y="4181669"/>
            <a:ext cx="3657600" cy="384048"/>
          </a:xfrm>
        </p:spPr>
        <p:txBody>
          <a:bodyPr/>
          <a:lstStyle>
            <a:lvl1pPr>
              <a:defRPr sz="1200">
                <a:solidFill>
                  <a:schemeClr val="tx1"/>
                </a:solidFill>
              </a:defRPr>
            </a:lvl1pPr>
          </a:lstStyle>
          <a:p>
            <a:r>
              <a:rPr lang="en-IN" dirty="0" smtClean="0">
                <a:latin typeface="Comic Sans MS" pitchFamily="66" charset="0"/>
              </a:rPr>
              <a:t>Effect of Temperature Gradient on High speed track with Track-Bridge Interaction</a:t>
            </a:r>
            <a:endParaRPr lang="en-IN"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AE5DF4F-60E1-4DAA-81E4-621A8195FFA4}"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prstGeom prst="rect">
            <a:avLst/>
          </a:prstGeom>
        </p:spPr>
        <p:txBody>
          <a:body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457200" y="1600200"/>
            <a:ext cx="7467600" cy="4873752"/>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A0FFBB2-24F2-4BD1-94A4-E90C525CA1ED}" type="datetimeFigureOut">
              <a:rPr lang="en-IN" smtClean="0"/>
              <a:pPr/>
              <a:t>07-01-2017</a:t>
            </a:fld>
            <a:endParaRPr lang="en-IN"/>
          </a:p>
        </p:txBody>
      </p:sp>
      <p:sp>
        <p:nvSpPr>
          <p:cNvPr id="9" name="Slide Number Placeholder 8"/>
          <p:cNvSpPr>
            <a:spLocks noGrp="1"/>
          </p:cNvSpPr>
          <p:nvPr>
            <p:ph type="sldNum" sz="quarter" idx="15"/>
          </p:nvPr>
        </p:nvSpPr>
        <p:spPr/>
        <p:txBody>
          <a:bodyPr rtlCol="0"/>
          <a:lstStyle/>
          <a:p>
            <a:fld id="{9AE5DF4F-60E1-4DAA-81E4-621A8195FFA4}"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A0FFBB2-24F2-4BD1-94A4-E90C525CA1ED}" type="datetimeFigureOut">
              <a:rPr lang="en-IN" smtClean="0"/>
              <a:pPr/>
              <a:t>07-01-2017</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dirty="0" smtClean="0"/>
              <a:t>Effect of </a:t>
            </a:r>
            <a:endParaRPr lang="en-IN"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AE5DF4F-60E1-4DAA-81E4-621A8195FFA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685800"/>
            <a:ext cx="6172200" cy="1295400"/>
          </a:xfrm>
        </p:spPr>
        <p:txBody>
          <a:bodyPr>
            <a:noAutofit/>
          </a:bodyPr>
          <a:lstStyle/>
          <a:p>
            <a:pPr algn="ctr"/>
            <a:r>
              <a:rPr lang="en-IN" sz="2800" dirty="0" smtClean="0">
                <a:solidFill>
                  <a:schemeClr val="accent1">
                    <a:lumMod val="75000"/>
                  </a:schemeClr>
                </a:solidFill>
                <a:latin typeface="Comic Sans MS" pitchFamily="66" charset="0"/>
              </a:rPr>
              <a:t>Effect of Temperature Gradient on High speed track with Track-Bridge Interaction</a:t>
            </a:r>
            <a:endParaRPr lang="en-IN" sz="2800" dirty="0">
              <a:solidFill>
                <a:schemeClr val="accent1">
                  <a:lumMod val="75000"/>
                </a:schemeClr>
              </a:solidFill>
              <a:latin typeface="Comic Sans MS" pitchFamily="66" charset="0"/>
            </a:endParaRPr>
          </a:p>
        </p:txBody>
      </p:sp>
      <p:sp>
        <p:nvSpPr>
          <p:cNvPr id="10" name="Subtitle 2"/>
          <p:cNvSpPr>
            <a:spLocks noGrp="1"/>
          </p:cNvSpPr>
          <p:nvPr>
            <p:ph type="subTitle" idx="1"/>
          </p:nvPr>
        </p:nvSpPr>
        <p:spPr>
          <a:xfrm>
            <a:off x="2057400" y="4953000"/>
            <a:ext cx="6705600" cy="1421922"/>
          </a:xfrm>
        </p:spPr>
        <p:txBody>
          <a:bodyPr>
            <a:noAutofit/>
          </a:bodyPr>
          <a:lstStyle/>
          <a:p>
            <a:pPr algn="ctr"/>
            <a:r>
              <a:rPr lang="en-US" sz="2800" i="1" cap="small" dirty="0" smtClean="0">
                <a:solidFill>
                  <a:srgbClr val="BE02B1"/>
                </a:solidFill>
                <a:latin typeface="Comic Sans MS" pitchFamily="66" charset="0"/>
                <a:ea typeface="+mj-ea"/>
                <a:cs typeface="+mj-cs"/>
              </a:rPr>
              <a:t> </a:t>
            </a:r>
            <a:r>
              <a:rPr lang="en-US" sz="2800" cap="small" dirty="0" smtClean="0">
                <a:solidFill>
                  <a:srgbClr val="0070C0"/>
                </a:solidFill>
                <a:latin typeface="Comic Sans MS" pitchFamily="66" charset="0"/>
                <a:ea typeface="+mj-ea"/>
                <a:cs typeface="+mj-cs"/>
              </a:rPr>
              <a:t>Sandip Kumar Saha</a:t>
            </a:r>
          </a:p>
          <a:p>
            <a:pPr algn="ctr"/>
            <a:r>
              <a:rPr lang="en-US" sz="2800" cap="small" dirty="0" smtClean="0">
                <a:solidFill>
                  <a:srgbClr val="FF0000"/>
                </a:solidFill>
                <a:latin typeface="Comic Sans MS" pitchFamily="66" charset="0"/>
                <a:ea typeface="+mj-ea"/>
                <a:cs typeface="+mj-cs"/>
              </a:rPr>
              <a:t>Divisional Engineer/East/Ranchi</a:t>
            </a:r>
          </a:p>
          <a:p>
            <a:pPr algn="ctr"/>
            <a:r>
              <a:rPr lang="en-US" sz="2800" cap="small" dirty="0" smtClean="0">
                <a:solidFill>
                  <a:srgbClr val="FF0000"/>
                </a:solidFill>
                <a:latin typeface="Comic Sans MS" pitchFamily="66" charset="0"/>
                <a:ea typeface="+mj-ea"/>
                <a:cs typeface="+mj-cs"/>
              </a:rPr>
              <a:t>South Eastern Railway </a:t>
            </a:r>
            <a:endParaRPr lang="en-IN" sz="2800" cap="small" dirty="0">
              <a:solidFill>
                <a:srgbClr val="FF0000"/>
              </a:solidFill>
              <a:latin typeface="Comic Sans MS" pitchFamily="66" charset="0"/>
              <a:ea typeface="+mj-ea"/>
              <a:cs typeface="+mj-cs"/>
            </a:endParaRPr>
          </a:p>
        </p:txBody>
      </p:sp>
      <p:sp>
        <p:nvSpPr>
          <p:cNvPr id="4" name="TextBox 3"/>
          <p:cNvSpPr txBox="1"/>
          <p:nvPr/>
        </p:nvSpPr>
        <p:spPr>
          <a:xfrm>
            <a:off x="4419600" y="2819400"/>
            <a:ext cx="2133600" cy="954107"/>
          </a:xfrm>
          <a:prstGeom prst="rect">
            <a:avLst/>
          </a:prstGeom>
          <a:noFill/>
        </p:spPr>
        <p:txBody>
          <a:bodyPr wrap="square" rtlCol="0">
            <a:spAutoFit/>
          </a:bodyPr>
          <a:lstStyle/>
          <a:p>
            <a:pPr algn="ctr"/>
            <a:r>
              <a:rPr lang="en-US" sz="2800" b="1" i="1" cap="small" dirty="0" smtClean="0">
                <a:solidFill>
                  <a:srgbClr val="00B050"/>
                </a:solidFill>
                <a:latin typeface="Comic Sans MS" pitchFamily="66" charset="0"/>
                <a:ea typeface="+mj-ea"/>
                <a:cs typeface="+mj-cs"/>
              </a:rPr>
              <a:t>Presented</a:t>
            </a:r>
          </a:p>
          <a:p>
            <a:pPr algn="ctr"/>
            <a:r>
              <a:rPr lang="en-US" sz="2800" b="1" i="1" cap="small" dirty="0" smtClean="0">
                <a:solidFill>
                  <a:srgbClr val="00B050"/>
                </a:solidFill>
                <a:latin typeface="Comic Sans MS" pitchFamily="66" charset="0"/>
                <a:ea typeface="+mj-ea"/>
                <a:cs typeface="+mj-cs"/>
              </a:rPr>
              <a:t>by</a:t>
            </a:r>
            <a:endParaRPr lang="en-IN" sz="2800" b="1" i="1" cap="small" dirty="0">
              <a:solidFill>
                <a:srgbClr val="00B050"/>
              </a:solidFill>
              <a:latin typeface="Comic Sans MS" pitchFamily="66" charset="0"/>
              <a:ea typeface="+mj-ea"/>
              <a:cs typeface="+mj-cs"/>
            </a:endParaRPr>
          </a:p>
        </p:txBody>
      </p:sp>
      <p:pic>
        <p:nvPicPr>
          <p:cNvPr id="6" name="Picture 8"/>
          <p:cNvPicPr>
            <a:picLocks noChangeAspect="1" noChangeArrowheads="1"/>
          </p:cNvPicPr>
          <p:nvPr/>
        </p:nvPicPr>
        <p:blipFill>
          <a:blip r:embed="rId2" cstate="print"/>
          <a:srcRect/>
          <a:stretch>
            <a:fillRect/>
          </a:stretch>
        </p:blipFill>
        <p:spPr bwMode="auto">
          <a:xfrm>
            <a:off x="6553200" y="2390336"/>
            <a:ext cx="1981200" cy="1600200"/>
          </a:xfrm>
          <a:prstGeom prst="rect">
            <a:avLst/>
          </a:prstGeom>
          <a:noFill/>
          <a:ln w="9525" algn="ctr">
            <a:noFill/>
            <a:miter lim="800000"/>
            <a:headEnd/>
            <a:tailEnd/>
          </a:ln>
        </p:spPr>
      </p:pic>
      <p:pic>
        <p:nvPicPr>
          <p:cNvPr id="7" name="Picture 6" descr="http://www.google.co.in/url?source=imglanding&amp;ct=img&amp;q=http://upload.wikimedia.org/wikipedia/en/c/c7/Indian_Railway_logo2.gif&amp;sa=X&amp;ei=P_m6UKqKNMnrrQeOloGgBA&amp;ved=0CAkQ8wc&amp;usg=AFQjCNE2eR_x2oEJAo-bpGBT0pDWYeWYWw"/>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4600" y="2514600"/>
            <a:ext cx="1454150" cy="1377950"/>
          </a:xfrm>
          <a:prstGeom prst="rect">
            <a:avLst/>
          </a:prstGeom>
          <a:noFill/>
          <a:ln w="9525">
            <a:noFill/>
            <a:miter lim="800000"/>
            <a:headEnd/>
            <a:tailEnd/>
          </a:ln>
        </p:spPr>
      </p:pic>
      <p:sp>
        <p:nvSpPr>
          <p:cNvPr id="9" name="Rectangle 8"/>
          <p:cNvSpPr/>
          <p:nvPr/>
        </p:nvSpPr>
        <p:spPr>
          <a:xfrm>
            <a:off x="1676400" y="268069"/>
            <a:ext cx="7086600" cy="646331"/>
          </a:xfrm>
          <a:prstGeom prst="rect">
            <a:avLst/>
          </a:prstGeom>
        </p:spPr>
        <p:txBody>
          <a:bodyPr wrap="square">
            <a:spAutoFit/>
          </a:bodyPr>
          <a:lstStyle/>
          <a:p>
            <a:pPr algn="ctr"/>
            <a:r>
              <a:rPr lang="en-US" b="1" dirty="0" smtClean="0">
                <a:solidFill>
                  <a:srgbClr val="BE02B1"/>
                </a:solidFill>
                <a:latin typeface="Comic Sans MS" pitchFamily="66" charset="0"/>
              </a:rPr>
              <a:t>International Technical Seminar of IPWE (India) -2017</a:t>
            </a:r>
          </a:p>
          <a:p>
            <a:pPr algn="ctr"/>
            <a:r>
              <a:rPr lang="en-US" b="1" dirty="0" smtClean="0">
                <a:solidFill>
                  <a:srgbClr val="FF0000"/>
                </a:solidFill>
                <a:latin typeface="Comic Sans MS" pitchFamily="66" charset="0"/>
              </a:rPr>
              <a:t> </a:t>
            </a: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R.DEM 5\Desktop\IPWE Paper\Rail track_structure interaction analysis for the Honam high speed railway_files\UIC_Structural_System.jpg"/>
          <p:cNvPicPr/>
          <p:nvPr/>
        </p:nvPicPr>
        <p:blipFill>
          <a:blip r:embed="rId2" cstate="print">
            <a:clrChange>
              <a:clrFrom>
                <a:srgbClr val="FFFFFF"/>
              </a:clrFrom>
              <a:clrTo>
                <a:srgbClr val="FFFFFF">
                  <a:alpha val="0"/>
                </a:srgbClr>
              </a:clrTo>
            </a:clrChange>
          </a:blip>
          <a:srcRect t="6048"/>
          <a:stretch>
            <a:fillRect/>
          </a:stretch>
        </p:blipFill>
        <p:spPr bwMode="auto">
          <a:xfrm>
            <a:off x="457200" y="1295400"/>
            <a:ext cx="4114799" cy="2209800"/>
          </a:xfrm>
          <a:prstGeom prst="rect">
            <a:avLst/>
          </a:prstGeom>
          <a:noFill/>
          <a:ln w="3175">
            <a:solidFill>
              <a:schemeClr val="tx1"/>
            </a:solidFill>
            <a:miter lim="800000"/>
            <a:headEnd/>
            <a:tailEnd/>
          </a:ln>
        </p:spPr>
      </p:pic>
      <p:pic>
        <p:nvPicPr>
          <p:cNvPr id="5" name="Picture 4" descr="C:\Users\SR.DEM 5\Desktop\IPWE Paper\Rail track_structure interaction analysis for the Honam high speed railway_files\UIC_Track_Deck_System.jpg"/>
          <p:cNvPicPr/>
          <p:nvPr/>
        </p:nvPicPr>
        <p:blipFill>
          <a:blip r:embed="rId3" cstate="print"/>
          <a:srcRect/>
          <a:stretch>
            <a:fillRect/>
          </a:stretch>
        </p:blipFill>
        <p:spPr bwMode="auto">
          <a:xfrm>
            <a:off x="4648200" y="1295400"/>
            <a:ext cx="4038600" cy="2209800"/>
          </a:xfrm>
          <a:prstGeom prst="rect">
            <a:avLst/>
          </a:prstGeom>
          <a:noFill/>
          <a:ln w="3175">
            <a:solidFill>
              <a:schemeClr val="tx1"/>
            </a:solidFill>
            <a:miter lim="800000"/>
            <a:headEnd/>
            <a:tailEnd/>
          </a:ln>
        </p:spPr>
      </p:pic>
      <p:sp>
        <p:nvSpPr>
          <p:cNvPr id="6" name="Title 1"/>
          <p:cNvSpPr>
            <a:spLocks noGrp="1"/>
          </p:cNvSpPr>
          <p:nvPr>
            <p:ph type="title"/>
          </p:nvPr>
        </p:nvSpPr>
        <p:spPr>
          <a:xfrm>
            <a:off x="457200" y="304800"/>
            <a:ext cx="8229600" cy="9144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b="1" dirty="0" smtClean="0">
                <a:solidFill>
                  <a:srgbClr val="BE02B1"/>
                </a:solidFill>
                <a:latin typeface="Comic Sans MS" pitchFamily="66" charset="0"/>
              </a:rPr>
              <a:t>Structure System and Track/Deck Modelling</a:t>
            </a:r>
            <a:endParaRPr lang="en-IN" b="1" dirty="0">
              <a:solidFill>
                <a:srgbClr val="BE02B1"/>
              </a:solidFill>
              <a:latin typeface="Comic Sans MS" pitchFamily="66" charset="0"/>
            </a:endParaRPr>
          </a:p>
        </p:txBody>
      </p:sp>
      <p:sp>
        <p:nvSpPr>
          <p:cNvPr id="8" name="TextBox 7"/>
          <p:cNvSpPr txBox="1"/>
          <p:nvPr/>
        </p:nvSpPr>
        <p:spPr>
          <a:xfrm>
            <a:off x="457200" y="3581400"/>
            <a:ext cx="8229600" cy="3108543"/>
          </a:xfrm>
          <a:prstGeom prst="rect">
            <a:avLst/>
          </a:prstGeom>
          <a:noFill/>
        </p:spPr>
        <p:txBody>
          <a:bodyPr wrap="square" rtlCol="0">
            <a:spAutoFit/>
          </a:bodyPr>
          <a:lstStyle/>
          <a:p>
            <a:pPr>
              <a:buFont typeface="Wingdings" pitchFamily="2" charset="2"/>
              <a:buChar char="q"/>
            </a:pPr>
            <a:r>
              <a:rPr lang="en-US" sz="2800" b="1" dirty="0" smtClean="0">
                <a:solidFill>
                  <a:srgbClr val="FF0000"/>
                </a:solidFill>
                <a:latin typeface="Comic Sans MS" pitchFamily="66" charset="0"/>
              </a:rPr>
              <a:t>The bridge is simplified and broken down into beam elements which represent the track and any supporting structure</a:t>
            </a:r>
          </a:p>
          <a:p>
            <a:pPr>
              <a:buFont typeface="Wingdings" pitchFamily="2" charset="2"/>
              <a:buChar char="q"/>
            </a:pPr>
            <a:r>
              <a:rPr lang="en-US" sz="2800" b="1" dirty="0" smtClean="0">
                <a:solidFill>
                  <a:srgbClr val="0070C0"/>
                </a:solidFill>
                <a:latin typeface="Comic Sans MS" pitchFamily="66" charset="0"/>
              </a:rPr>
              <a:t>Nonlinear springs being used to model the ballast and expansion joints</a:t>
            </a:r>
          </a:p>
          <a:p>
            <a:pPr>
              <a:buFont typeface="Wingdings" pitchFamily="2" charset="2"/>
              <a:buChar char="q"/>
            </a:pPr>
            <a:r>
              <a:rPr lang="en-US" sz="2800" b="1" dirty="0" smtClean="0">
                <a:solidFill>
                  <a:srgbClr val="00B050"/>
                </a:solidFill>
                <a:latin typeface="Comic Sans MS" pitchFamily="66" charset="0"/>
              </a:rPr>
              <a:t>Bearings and foundations are modeled with simple springs</a:t>
            </a:r>
            <a:endParaRPr lang="en-IN" sz="2800" b="1" dirty="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SR.DEM 5\Desktop\IPWE Paper\Rail track_structure interaction analysis for the Honam high speed railway_files\accel_braking_diagram_590.gif"/>
          <p:cNvPicPr/>
          <p:nvPr/>
        </p:nvPicPr>
        <p:blipFill>
          <a:blip r:embed="rId2" cstate="print">
            <a:clrChange>
              <a:clrFrom>
                <a:srgbClr val="FFFFFF"/>
              </a:clrFrom>
              <a:clrTo>
                <a:srgbClr val="FFFFFF">
                  <a:alpha val="0"/>
                </a:srgbClr>
              </a:clrTo>
            </a:clrChange>
          </a:blip>
          <a:srcRect/>
          <a:stretch>
            <a:fillRect/>
          </a:stretch>
        </p:blipFill>
        <p:spPr bwMode="auto">
          <a:xfrm>
            <a:off x="460800" y="1371600"/>
            <a:ext cx="8226000" cy="2286000"/>
          </a:xfrm>
          <a:prstGeom prst="rect">
            <a:avLst/>
          </a:prstGeom>
          <a:noFill/>
          <a:ln w="3175">
            <a:solidFill>
              <a:schemeClr val="tx1"/>
            </a:solidFill>
            <a:miter lim="800000"/>
            <a:headEnd/>
            <a:tailEnd/>
          </a:ln>
        </p:spPr>
      </p:pic>
      <p:pic>
        <p:nvPicPr>
          <p:cNvPr id="2355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 y="3733800"/>
            <a:ext cx="8229600" cy="2362200"/>
          </a:xfrm>
          <a:prstGeom prst="rect">
            <a:avLst/>
          </a:prstGeom>
          <a:noFill/>
          <a:ln w="3175">
            <a:solidFill>
              <a:schemeClr val="tx1">
                <a:lumMod val="95000"/>
                <a:lumOff val="5000"/>
              </a:schemeClr>
            </a:solidFill>
            <a:miter lim="800000"/>
            <a:headEnd/>
            <a:tailEnd/>
          </a:ln>
        </p:spPr>
      </p:pic>
      <p:sp>
        <p:nvSpPr>
          <p:cNvPr id="7" name="Title 1"/>
          <p:cNvSpPr txBox="1">
            <a:spLocks/>
          </p:cNvSpPr>
          <p:nvPr/>
        </p:nvSpPr>
        <p:spPr>
          <a:xfrm>
            <a:off x="457200" y="228600"/>
            <a:ext cx="8229600" cy="10668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vert="horz" anchor="b">
            <a:noAutofit/>
          </a:bodyPr>
          <a:lstStyle/>
          <a:p>
            <a:pPr lvl="0" algn="just">
              <a:spcBef>
                <a:spcPct val="0"/>
              </a:spcBef>
            </a:pPr>
            <a:r>
              <a:rPr lang="en-US" sz="3200" b="1" dirty="0" smtClean="0">
                <a:solidFill>
                  <a:srgbClr val="BE02B1"/>
                </a:solidFill>
                <a:latin typeface="Comic Sans MS" pitchFamily="66" charset="0"/>
              </a:rPr>
              <a:t>Train loading configuration straight and reverse directions</a:t>
            </a:r>
            <a:endParaRPr kumimoji="0" lang="en-IN" sz="3000" b="1" i="0" u="none" strike="noStrike" kern="1200" cap="small" spc="0" normalizeH="0" baseline="0" noProof="0" dirty="0">
              <a:ln>
                <a:noFill/>
              </a:ln>
              <a:solidFill>
                <a:srgbClr val="BE02B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clrChange>
              <a:clrFrom>
                <a:srgbClr val="D5DBF8"/>
              </a:clrFrom>
              <a:clrTo>
                <a:srgbClr val="D5DBF8">
                  <a:alpha val="0"/>
                </a:srgbClr>
              </a:clrTo>
            </a:clrChange>
          </a:blip>
          <a:srcRect/>
          <a:stretch>
            <a:fillRect/>
          </a:stretch>
        </p:blipFill>
        <p:spPr bwMode="auto">
          <a:xfrm>
            <a:off x="457201" y="2133600"/>
            <a:ext cx="6248399" cy="1905000"/>
          </a:xfrm>
          <a:prstGeom prst="rect">
            <a:avLst/>
          </a:prstGeom>
          <a:noFill/>
          <a:ln w="9525">
            <a:solidFill>
              <a:schemeClr val="tx1">
                <a:lumMod val="95000"/>
                <a:lumOff val="5000"/>
              </a:schemeClr>
            </a:solidFill>
            <a:miter lim="800000"/>
            <a:headEnd/>
            <a:tailEnd/>
          </a:ln>
        </p:spPr>
      </p:pic>
      <p:pic>
        <p:nvPicPr>
          <p:cNvPr id="24579" name="Picture 3"/>
          <p:cNvPicPr>
            <a:picLocks noChangeAspect="1" noChangeArrowheads="1"/>
          </p:cNvPicPr>
          <p:nvPr/>
        </p:nvPicPr>
        <p:blipFill>
          <a:blip r:embed="rId3" cstate="print"/>
          <a:srcRect/>
          <a:stretch>
            <a:fillRect/>
          </a:stretch>
        </p:blipFill>
        <p:spPr bwMode="auto">
          <a:xfrm>
            <a:off x="457201" y="4191000"/>
            <a:ext cx="6248399" cy="1971675"/>
          </a:xfrm>
          <a:prstGeom prst="rect">
            <a:avLst/>
          </a:prstGeom>
          <a:noFill/>
          <a:ln w="9525">
            <a:solidFill>
              <a:schemeClr val="tx1">
                <a:lumMod val="95000"/>
                <a:lumOff val="5000"/>
              </a:schemeClr>
            </a:solidFill>
            <a:miter lim="800000"/>
            <a:headEnd/>
            <a:tailEnd/>
          </a:ln>
        </p:spPr>
      </p:pic>
      <p:sp>
        <p:nvSpPr>
          <p:cNvPr id="9" name="Title 1"/>
          <p:cNvSpPr>
            <a:spLocks noGrp="1"/>
          </p:cNvSpPr>
          <p:nvPr>
            <p:ph type="title"/>
          </p:nvPr>
        </p:nvSpPr>
        <p:spPr>
          <a:xfrm>
            <a:off x="457200" y="304800"/>
            <a:ext cx="8229600" cy="15240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pPr algn="just"/>
            <a:r>
              <a:rPr lang="en-US" b="1" dirty="0" smtClean="0">
                <a:solidFill>
                  <a:srgbClr val="BE02B1"/>
                </a:solidFill>
                <a:latin typeface="Comic Sans MS" pitchFamily="66" charset="0"/>
              </a:rPr>
              <a:t>Compressive stresses in the rails for  simple (beam only) and full (including framed steel members) models</a:t>
            </a:r>
            <a:endParaRPr lang="en-IN" b="1" dirty="0">
              <a:solidFill>
                <a:srgbClr val="BE02B1"/>
              </a:solidFill>
              <a:latin typeface="Comic Sans MS" pitchFamily="66" charset="0"/>
            </a:endParaRPr>
          </a:p>
        </p:txBody>
      </p:sp>
      <p:sp>
        <p:nvSpPr>
          <p:cNvPr id="11" name="TextBox 10"/>
          <p:cNvSpPr txBox="1"/>
          <p:nvPr/>
        </p:nvSpPr>
        <p:spPr>
          <a:xfrm>
            <a:off x="6781800" y="4495800"/>
            <a:ext cx="2286000" cy="1384995"/>
          </a:xfrm>
          <a:prstGeom prst="rect">
            <a:avLst/>
          </a:prstGeom>
          <a:noFill/>
          <a:ln w="3175">
            <a:noFill/>
          </a:ln>
        </p:spPr>
        <p:style>
          <a:lnRef idx="0">
            <a:scrgbClr r="0" g="0" b="0"/>
          </a:lnRef>
          <a:fillRef idx="1003">
            <a:schemeClr val="lt2"/>
          </a:fillRef>
          <a:effectRef idx="0">
            <a:scrgbClr r="0" g="0" b="0"/>
          </a:effectRef>
          <a:fontRef idx="major"/>
        </p:style>
        <p:txBody>
          <a:bodyPr wrap="square" rtlCol="0">
            <a:spAutoFit/>
          </a:bodyPr>
          <a:lstStyle/>
          <a:p>
            <a:pPr algn="just">
              <a:buFont typeface="Wingdings" pitchFamily="2" charset="2"/>
              <a:buChar char="q"/>
            </a:pPr>
            <a:r>
              <a:rPr lang="en-US" sz="2800" b="1" dirty="0" smtClean="0">
                <a:solidFill>
                  <a:srgbClr val="0070C0"/>
                </a:solidFill>
                <a:latin typeface="Comic Sans MS" pitchFamily="66" charset="0"/>
              </a:rPr>
              <a:t>Temp. and braking load </a:t>
            </a:r>
            <a:endParaRPr lang="en-IN" sz="2800" b="1" dirty="0">
              <a:solidFill>
                <a:srgbClr val="0070C0"/>
              </a:solidFill>
              <a:latin typeface="Comic Sans MS" pitchFamily="66" charset="0"/>
            </a:endParaRPr>
          </a:p>
        </p:txBody>
      </p:sp>
      <p:sp>
        <p:nvSpPr>
          <p:cNvPr id="13" name="TextBox 12"/>
          <p:cNvSpPr txBox="1"/>
          <p:nvPr/>
        </p:nvSpPr>
        <p:spPr>
          <a:xfrm>
            <a:off x="6781800" y="2362200"/>
            <a:ext cx="2286000" cy="1384995"/>
          </a:xfrm>
          <a:prstGeom prst="rect">
            <a:avLst/>
          </a:prstGeom>
          <a:noFill/>
          <a:ln w="3175">
            <a:noFill/>
          </a:ln>
        </p:spPr>
        <p:style>
          <a:lnRef idx="0">
            <a:scrgbClr r="0" g="0" b="0"/>
          </a:lnRef>
          <a:fillRef idx="1003">
            <a:schemeClr val="lt2"/>
          </a:fillRef>
          <a:effectRef idx="0">
            <a:scrgbClr r="0" g="0" b="0"/>
          </a:effectRef>
          <a:fontRef idx="major"/>
        </p:style>
        <p:txBody>
          <a:bodyPr wrap="square" rtlCol="0">
            <a:spAutoFit/>
          </a:bodyPr>
          <a:lstStyle/>
          <a:p>
            <a:pPr>
              <a:buFont typeface="Wingdings" pitchFamily="2" charset="2"/>
              <a:buChar char="q"/>
            </a:pPr>
            <a:r>
              <a:rPr lang="en-US" sz="2800" b="1" dirty="0" smtClean="0">
                <a:solidFill>
                  <a:srgbClr val="FF0000"/>
                </a:solidFill>
                <a:latin typeface="Comic Sans MS" pitchFamily="66" charset="0"/>
              </a:rPr>
              <a:t>Temp. and accl. load </a:t>
            </a:r>
            <a:endParaRPr lang="en-IN" sz="28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559552"/>
          </a:xfrm>
        </p:spPr>
        <p:txBody>
          <a:bodyPr>
            <a:normAutofit/>
          </a:bodyPr>
          <a:lstStyle/>
          <a:p>
            <a:pPr algn="just">
              <a:buClr>
                <a:srgbClr val="0070C0"/>
              </a:buClr>
              <a:buFont typeface="Wingdings" pitchFamily="2" charset="2"/>
              <a:buChar char="q"/>
            </a:pPr>
            <a:r>
              <a:rPr lang="en-US" sz="2800" b="1" dirty="0" smtClean="0">
                <a:solidFill>
                  <a:srgbClr val="0070C0"/>
                </a:solidFill>
                <a:latin typeface="Comic Sans MS" pitchFamily="66" charset="0"/>
              </a:rPr>
              <a:t>From created graphs for both the simple model (using beams only) and the full model (which additionally modeled the framed steel members) showed the variation of axial compressive stress in the rails as a result of the temperature and acceleration / braking loading</a:t>
            </a:r>
          </a:p>
          <a:p>
            <a:pPr algn="just">
              <a:buClr>
                <a:srgbClr val="FF0000"/>
              </a:buClr>
              <a:buFont typeface="Wingdings" pitchFamily="2" charset="2"/>
              <a:buChar char="q"/>
            </a:pPr>
            <a:r>
              <a:rPr lang="en-US" sz="2800" b="1" dirty="0" smtClean="0">
                <a:solidFill>
                  <a:srgbClr val="FF0000"/>
                </a:solidFill>
                <a:latin typeface="Comic Sans MS" pitchFamily="66" charset="0"/>
              </a:rPr>
              <a:t>From these graphs it was seen that full modeling of the steel framed members produced a reduced axial compressive stress in the track over that shown for the simple beam only model for temperature effect</a:t>
            </a:r>
            <a:endParaRPr lang="en-IN" sz="2800" b="1" dirty="0">
              <a:solidFill>
                <a:srgbClr val="FF0000"/>
              </a:solidFill>
              <a:latin typeface="Comic Sans MS" pitchFamily="66" charset="0"/>
            </a:endParaRPr>
          </a:p>
        </p:txBody>
      </p:sp>
      <p:sp>
        <p:nvSpPr>
          <p:cNvPr id="4" name="Title 1"/>
          <p:cNvSpPr txBox="1">
            <a:spLocks/>
          </p:cNvSpPr>
          <p:nvPr/>
        </p:nvSpPr>
        <p:spPr>
          <a:xfrm>
            <a:off x="457200" y="228600"/>
            <a:ext cx="82296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small" spc="0" normalizeH="0" baseline="0" noProof="0" dirty="0" smtClean="0">
                <a:ln>
                  <a:noFill/>
                </a:ln>
                <a:solidFill>
                  <a:srgbClr val="BE02B1"/>
                </a:solidFill>
                <a:effectLst/>
                <a:uLnTx/>
                <a:uFillTx/>
                <a:latin typeface="Comic Sans MS" pitchFamily="66" charset="0"/>
                <a:ea typeface="+mj-ea"/>
                <a:cs typeface="+mj-cs"/>
              </a:rPr>
              <a:t>Results &amp; Analysis</a:t>
            </a:r>
            <a:endParaRPr kumimoji="0" lang="en-IN" sz="3000" b="1" i="0" u="none" strike="noStrike" kern="1200" cap="small" spc="0" normalizeH="0" baseline="0" noProof="0" dirty="0">
              <a:ln>
                <a:noFill/>
              </a:ln>
              <a:solidFill>
                <a:srgbClr val="BE02B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559552"/>
          </a:xfrm>
        </p:spPr>
        <p:txBody>
          <a:bodyPr>
            <a:normAutofit lnSpcReduction="10000"/>
          </a:bodyPr>
          <a:lstStyle/>
          <a:p>
            <a:pPr algn="just">
              <a:buFont typeface="Wingdings" pitchFamily="2" charset="2"/>
              <a:buChar char="q"/>
            </a:pPr>
            <a:r>
              <a:rPr lang="en-US" sz="3200" b="1" dirty="0" smtClean="0">
                <a:solidFill>
                  <a:srgbClr val="FF0000"/>
                </a:solidFill>
                <a:latin typeface="Comic Sans MS" pitchFamily="66" charset="0"/>
              </a:rPr>
              <a:t>The significance of track-bridge interaction studies has increased at present scenario for high speed track</a:t>
            </a:r>
          </a:p>
          <a:p>
            <a:pPr algn="just">
              <a:buClr>
                <a:srgbClr val="0070C0"/>
              </a:buClr>
              <a:buFont typeface="Wingdings" pitchFamily="2" charset="2"/>
              <a:buChar char="q"/>
            </a:pPr>
            <a:r>
              <a:rPr lang="en-US" sz="3200" b="1" dirty="0" smtClean="0">
                <a:solidFill>
                  <a:srgbClr val="0070C0"/>
                </a:solidFill>
                <a:latin typeface="Comic Sans MS" pitchFamily="66" charset="0"/>
              </a:rPr>
              <a:t>In the present study, the effect of temperature gradient on this phenomenon is studied by developing a numerical model by standard software package</a:t>
            </a:r>
          </a:p>
          <a:p>
            <a:pPr algn="just">
              <a:buClr>
                <a:srgbClr val="00B050"/>
              </a:buClr>
              <a:buFont typeface="Wingdings" pitchFamily="2" charset="2"/>
              <a:buChar char="q"/>
            </a:pPr>
            <a:r>
              <a:rPr lang="en-US" sz="3200" b="1" dirty="0" smtClean="0">
                <a:solidFill>
                  <a:srgbClr val="00B050"/>
                </a:solidFill>
                <a:latin typeface="Comic Sans MS" pitchFamily="66" charset="0"/>
              </a:rPr>
              <a:t>The complex phenomenon is tried to understand by already performed numerical modeling and their results for Honam Railway Bridge</a:t>
            </a:r>
            <a:endParaRPr lang="en-IN" sz="3200" b="1" dirty="0">
              <a:solidFill>
                <a:srgbClr val="00B050"/>
              </a:solidFill>
              <a:latin typeface="Comic Sans MS" pitchFamily="66" charset="0"/>
            </a:endParaRPr>
          </a:p>
        </p:txBody>
      </p:sp>
      <p:sp>
        <p:nvSpPr>
          <p:cNvPr id="4" name="Title 1"/>
          <p:cNvSpPr txBox="1">
            <a:spLocks/>
          </p:cNvSpPr>
          <p:nvPr/>
        </p:nvSpPr>
        <p:spPr>
          <a:xfrm>
            <a:off x="457200" y="228600"/>
            <a:ext cx="82296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3000" b="1" cap="small" dirty="0" smtClean="0">
                <a:solidFill>
                  <a:srgbClr val="BE02B1"/>
                </a:solidFill>
                <a:latin typeface="Comic Sans MS" pitchFamily="66" charset="0"/>
                <a:ea typeface="+mj-ea"/>
                <a:cs typeface="+mj-cs"/>
              </a:rPr>
              <a:t>conclusion</a:t>
            </a:r>
            <a:endParaRPr kumimoji="0" lang="en-IN" sz="3000" b="1" i="0" u="none" strike="noStrike" kern="1200" cap="small" spc="0" normalizeH="0" baseline="0" noProof="0" dirty="0">
              <a:ln>
                <a:noFill/>
              </a:ln>
              <a:solidFill>
                <a:srgbClr val="BE02B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8229600" cy="5943600"/>
          </a:xfrm>
        </p:spPr>
        <p:txBody>
          <a:bodyPr>
            <a:normAutofit fontScale="25000" lnSpcReduction="20000"/>
          </a:bodyPr>
          <a:lstStyle/>
          <a:p>
            <a:pPr lvl="0" algn="just">
              <a:buFont typeface="Wingdings" pitchFamily="2" charset="2"/>
              <a:buChar char="q"/>
            </a:pPr>
            <a:r>
              <a:rPr lang="en-US" sz="11200" b="1" dirty="0" smtClean="0">
                <a:solidFill>
                  <a:srgbClr val="FF0000"/>
                </a:solidFill>
                <a:latin typeface="Comic Sans MS" pitchFamily="66" charset="0"/>
              </a:rPr>
              <a:t>The parametric study shows that the influence of temperature gradient on the LWR Force is very significant and needs to be accounted for. The support reactions are influenced considerably</a:t>
            </a:r>
            <a:endParaRPr lang="en-IN" sz="11200" dirty="0" smtClean="0">
              <a:solidFill>
                <a:srgbClr val="FF0000"/>
              </a:solidFill>
              <a:latin typeface="Comic Sans MS" pitchFamily="66" charset="0"/>
            </a:endParaRPr>
          </a:p>
          <a:p>
            <a:pPr lvl="0" algn="just">
              <a:buClr>
                <a:srgbClr val="0070C0"/>
              </a:buClr>
              <a:buFont typeface="Wingdings" pitchFamily="2" charset="2"/>
              <a:buChar char="q"/>
            </a:pPr>
            <a:r>
              <a:rPr lang="en-US" sz="11200" b="1" dirty="0" smtClean="0">
                <a:solidFill>
                  <a:srgbClr val="0070C0"/>
                </a:solidFill>
                <a:latin typeface="Comic Sans MS" pitchFamily="66" charset="0"/>
              </a:rPr>
              <a:t>The variation of axial compressive stress in the rails as a result of the temperature and acceleration / braking loading. Full modeling of the steel framed members produced a reduced axial compressive stress in the track It will play a significant role for cost-benefit analysis</a:t>
            </a:r>
            <a:endParaRPr lang="en-IN" sz="11200" b="1" dirty="0" smtClean="0">
              <a:solidFill>
                <a:srgbClr val="0070C0"/>
              </a:solidFill>
              <a:latin typeface="Comic Sans MS" pitchFamily="66" charset="0"/>
            </a:endParaRPr>
          </a:p>
          <a:p>
            <a:pPr algn="just">
              <a:buClr>
                <a:srgbClr val="00B050"/>
              </a:buClr>
              <a:buFont typeface="Wingdings" pitchFamily="2" charset="2"/>
              <a:buChar char="q"/>
            </a:pPr>
            <a:r>
              <a:rPr lang="en-US" sz="11200" b="1" dirty="0" smtClean="0">
                <a:solidFill>
                  <a:srgbClr val="00B050"/>
                </a:solidFill>
                <a:latin typeface="Comic Sans MS" pitchFamily="66" charset="0"/>
              </a:rPr>
              <a:t>Railway codes are slient about the effect of temperature gradient in the design of bridges with track-bridge interaction analysis and should be included in bridge code or LWR manual</a:t>
            </a:r>
            <a:r>
              <a:rPr lang="en-US" sz="800" dirty="0" smtClean="0"/>
              <a:t>.</a:t>
            </a:r>
            <a:endParaRPr lang="en-IN" sz="800" b="1" dirty="0" smtClean="0">
              <a:solidFill>
                <a:srgbClr val="FF0000"/>
              </a:solidFill>
              <a:latin typeface="Comic Sans MS" pitchFamily="66" charset="0"/>
            </a:endParaRPr>
          </a:p>
          <a:p>
            <a:pPr algn="just"/>
            <a:endParaRPr lang="en-IN" sz="3200" b="1" dirty="0">
              <a:solidFill>
                <a:srgbClr val="FF0000"/>
              </a:solidFill>
              <a:latin typeface="Comic Sans MS" pitchFamily="66" charset="0"/>
            </a:endParaRPr>
          </a:p>
        </p:txBody>
      </p:sp>
      <p:sp>
        <p:nvSpPr>
          <p:cNvPr id="4" name="Title 1"/>
          <p:cNvSpPr txBox="1">
            <a:spLocks/>
          </p:cNvSpPr>
          <p:nvPr/>
        </p:nvSpPr>
        <p:spPr>
          <a:xfrm>
            <a:off x="457200" y="228600"/>
            <a:ext cx="8229600" cy="609600"/>
          </a:xfrm>
          <a:prstGeom prst="rect">
            <a:avLst/>
          </a:prstGeo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vert="horz" anchor="b">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n-US" sz="3000" b="1" cap="small" dirty="0" smtClean="0">
                <a:solidFill>
                  <a:srgbClr val="BE02B1"/>
                </a:solidFill>
                <a:latin typeface="Comic Sans MS" pitchFamily="66" charset="0"/>
                <a:ea typeface="+mj-ea"/>
                <a:cs typeface="+mj-cs"/>
              </a:rPr>
              <a:t>conclusion</a:t>
            </a:r>
            <a:endParaRPr kumimoji="0" lang="en-IN" sz="3000" b="1" i="0" u="none" strike="noStrike" kern="1200" cap="small" spc="0" normalizeH="0" baseline="0" noProof="0" dirty="0">
              <a:ln>
                <a:noFill/>
              </a:ln>
              <a:solidFill>
                <a:srgbClr val="BE02B1"/>
              </a:solidFill>
              <a:effectLst/>
              <a:uLnTx/>
              <a:uFillTx/>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3972" y="2667000"/>
            <a:ext cx="5929828" cy="1200329"/>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pPr algn="ctr"/>
            <a:r>
              <a:rPr lang="en-US"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Comic Sans MS" pitchFamily="66" charset="0"/>
              </a:rPr>
              <a:t>THANK YOU</a:t>
            </a:r>
            <a:endParaRPr lang="en-IN" sz="7200" dirty="0">
              <a:solidFill>
                <a:srgbClr val="FF0000"/>
              </a:solidFill>
              <a:latin typeface="Comic Sans MS" pitchFamily="66" charset="0"/>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rmAutofit/>
          </a:bodyPr>
          <a:lstStyle/>
          <a:p>
            <a:r>
              <a:rPr lang="en-US" sz="3600" b="1" dirty="0" smtClean="0">
                <a:solidFill>
                  <a:srgbClr val="BE02B1"/>
                </a:solidFill>
                <a:latin typeface="Comic Sans MS" pitchFamily="66" charset="0"/>
              </a:rPr>
              <a:t>INTRODUCTION</a:t>
            </a:r>
            <a:endParaRPr lang="en-IN" sz="3600" b="1" dirty="0">
              <a:solidFill>
                <a:srgbClr val="BE02B1"/>
              </a:solidFill>
              <a:latin typeface="Comic Sans MS" pitchFamily="66" charset="0"/>
            </a:endParaRPr>
          </a:p>
        </p:txBody>
      </p:sp>
      <p:graphicFrame>
        <p:nvGraphicFramePr>
          <p:cNvPr id="4" name="Content Placeholder 3"/>
          <p:cNvGraphicFramePr>
            <a:graphicFrameLocks noGrp="1"/>
          </p:cNvGraphicFramePr>
          <p:nvPr>
            <p:ph sz="quarter" idx="1"/>
          </p:nvPr>
        </p:nvGraphicFramePr>
        <p:xfrm>
          <a:off x="457200" y="1219200"/>
          <a:ext cx="7467600" cy="5254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5715000" y="5029200"/>
            <a:ext cx="484632"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3451701" y="5715000"/>
            <a:ext cx="5006499" cy="584775"/>
          </a:xfrm>
          <a:prstGeom prst="rect">
            <a:avLst/>
          </a:prstGeom>
          <a:ln w="6350"/>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3200" b="1" dirty="0" smtClean="0">
                <a:solidFill>
                  <a:srgbClr val="FF0000"/>
                </a:solidFill>
                <a:latin typeface="Comic Sans MS" pitchFamily="66" charset="0"/>
              </a:rPr>
              <a:t>Long Welded Rail (LWR)</a:t>
            </a:r>
            <a:endParaRPr lang="en-IN" sz="32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7467600" cy="715962"/>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US" sz="4800" b="1" dirty="0" smtClean="0">
                <a:solidFill>
                  <a:srgbClr val="BE02B1"/>
                </a:solidFill>
                <a:latin typeface="Comic Sans MS" pitchFamily="66" charset="0"/>
              </a:rPr>
              <a:t>challenges</a:t>
            </a:r>
            <a:endParaRPr lang="en-IN" sz="4800" b="1" dirty="0">
              <a:solidFill>
                <a:srgbClr val="BE02B1"/>
              </a:solidFill>
              <a:latin typeface="Comic Sans MS" pitchFamily="66" charset="0"/>
            </a:endParaRPr>
          </a:p>
        </p:txBody>
      </p:sp>
      <p:sp>
        <p:nvSpPr>
          <p:cNvPr id="3" name="Content Placeholder 2"/>
          <p:cNvSpPr>
            <a:spLocks noGrp="1"/>
          </p:cNvSpPr>
          <p:nvPr>
            <p:ph sz="quarter" idx="1"/>
          </p:nvPr>
        </p:nvSpPr>
        <p:spPr>
          <a:xfrm>
            <a:off x="457200" y="1066800"/>
            <a:ext cx="7467600" cy="5407152"/>
          </a:xfrm>
        </p:spPr>
        <p:txBody>
          <a:bodyPr>
            <a:normAutofit lnSpcReduction="10000"/>
          </a:bodyPr>
          <a:lstStyle/>
          <a:p>
            <a:pPr algn="just">
              <a:buClr>
                <a:srgbClr val="FF0000"/>
              </a:buClr>
              <a:buFont typeface="Wingdings" pitchFamily="2" charset="2"/>
              <a:buChar char="q"/>
            </a:pPr>
            <a:r>
              <a:rPr lang="en-IN" sz="3600" b="1" dirty="0" smtClean="0">
                <a:solidFill>
                  <a:srgbClr val="FF0000"/>
                </a:solidFill>
                <a:latin typeface="Comic Sans MS" pitchFamily="66" charset="0"/>
              </a:rPr>
              <a:t>Longitudinal forces &amp; axial compressive stresses in LWR track on long-span bridges due to temperature variations</a:t>
            </a:r>
          </a:p>
          <a:p>
            <a:pPr>
              <a:buClr>
                <a:srgbClr val="0070C0"/>
              </a:buClr>
              <a:buFont typeface="Wingdings" pitchFamily="2" charset="2"/>
              <a:buChar char="q"/>
            </a:pPr>
            <a:r>
              <a:rPr lang="en-IN" sz="3600" b="1" dirty="0" smtClean="0">
                <a:solidFill>
                  <a:srgbClr val="0070C0"/>
                </a:solidFill>
                <a:latin typeface="Comic Sans MS" pitchFamily="66" charset="0"/>
              </a:rPr>
              <a:t>Selection of economic structure</a:t>
            </a:r>
          </a:p>
          <a:p>
            <a:pPr algn="just">
              <a:buClr>
                <a:srgbClr val="FF0000"/>
              </a:buClr>
              <a:buFont typeface="Wingdings" pitchFamily="2" charset="2"/>
              <a:buChar char="q"/>
            </a:pPr>
            <a:r>
              <a:rPr lang="en-US" sz="3600" b="1" dirty="0" smtClean="0">
                <a:solidFill>
                  <a:srgbClr val="FF0000"/>
                </a:solidFill>
                <a:latin typeface="Comic Sans MS" pitchFamily="66" charset="0"/>
              </a:rPr>
              <a:t>Problems with rail expansion devices</a:t>
            </a:r>
          </a:p>
          <a:p>
            <a:pPr algn="just">
              <a:buClr>
                <a:srgbClr val="0070C0"/>
              </a:buClr>
              <a:buFont typeface="Wingdings" pitchFamily="2" charset="2"/>
              <a:buChar char="q"/>
            </a:pPr>
            <a:r>
              <a:rPr lang="en-US" sz="3600" b="1" dirty="0" smtClean="0">
                <a:solidFill>
                  <a:srgbClr val="0070C0"/>
                </a:solidFill>
                <a:latin typeface="Comic Sans MS" pitchFamily="66" charset="0"/>
              </a:rPr>
              <a:t>Complex phenomenon of Track-Bridge interaction</a:t>
            </a:r>
            <a:endParaRPr lang="en-IN" sz="3600" b="1" dirty="0" smtClean="0">
              <a:solidFill>
                <a:srgbClr val="0070C0"/>
              </a:solidFill>
              <a:latin typeface="Comic Sans MS" pitchFamily="66"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7772400" cy="9144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b="1" dirty="0" smtClean="0">
                <a:solidFill>
                  <a:srgbClr val="BE02B1"/>
                </a:solidFill>
                <a:latin typeface="Comic Sans MS" pitchFamily="66" charset="0"/>
              </a:rPr>
              <a:t>Associated factors affecting track-bridge interaction</a:t>
            </a:r>
            <a:endParaRPr lang="en-IN" b="1" dirty="0">
              <a:solidFill>
                <a:srgbClr val="BE02B1"/>
              </a:solidFill>
              <a:latin typeface="Comic Sans MS" pitchFamily="66" charset="0"/>
            </a:endParaRPr>
          </a:p>
        </p:txBody>
      </p:sp>
      <p:sp>
        <p:nvSpPr>
          <p:cNvPr id="3" name="Content Placeholder 2"/>
          <p:cNvSpPr>
            <a:spLocks noGrp="1"/>
          </p:cNvSpPr>
          <p:nvPr>
            <p:ph sz="quarter" idx="1"/>
          </p:nvPr>
        </p:nvSpPr>
        <p:spPr>
          <a:xfrm>
            <a:off x="457200" y="1295400"/>
            <a:ext cx="7772400" cy="5178552"/>
          </a:xfrm>
        </p:spPr>
        <p:txBody>
          <a:bodyPr>
            <a:normAutofit fontScale="25000" lnSpcReduction="20000"/>
          </a:bodyPr>
          <a:lstStyle/>
          <a:p>
            <a:pPr algn="just">
              <a:buClr>
                <a:srgbClr val="FF0000"/>
              </a:buClr>
              <a:buNone/>
            </a:pPr>
            <a:r>
              <a:rPr lang="en-IN" sz="11200" b="1" i="1" dirty="0" smtClean="0">
                <a:solidFill>
                  <a:srgbClr val="FF0000"/>
                </a:solidFill>
                <a:latin typeface="Comic Sans MS" pitchFamily="66" charset="0"/>
              </a:rPr>
              <a:t>  Additional horizontal forces in rails and bridge girders the design of bearings and substructures </a:t>
            </a:r>
            <a:endParaRPr lang="en-IN" sz="11200" b="1" i="1" dirty="0" smtClean="0">
              <a:solidFill>
                <a:srgbClr val="0070C0"/>
              </a:solidFill>
              <a:latin typeface="Comic Sans MS" pitchFamily="66" charset="0"/>
            </a:endParaRPr>
          </a:p>
          <a:p>
            <a:pPr algn="just">
              <a:buClr>
                <a:srgbClr val="0070C0"/>
              </a:buClr>
              <a:buFont typeface="Wingdings" pitchFamily="2" charset="2"/>
              <a:buChar char="Ø"/>
            </a:pPr>
            <a:r>
              <a:rPr lang="en-IN" sz="11200" b="1" dirty="0" smtClean="0">
                <a:solidFill>
                  <a:srgbClr val="0070C0"/>
                </a:solidFill>
                <a:latin typeface="Comic Sans MS" pitchFamily="66" charset="0"/>
              </a:rPr>
              <a:t>Temperature variation</a:t>
            </a:r>
          </a:p>
          <a:p>
            <a:pPr algn="just">
              <a:buClr>
                <a:srgbClr val="FF0000"/>
              </a:buClr>
              <a:buFont typeface="Wingdings" pitchFamily="2" charset="2"/>
              <a:buChar char="q"/>
            </a:pPr>
            <a:r>
              <a:rPr lang="en-IN" sz="11200" b="1" dirty="0" smtClean="0">
                <a:solidFill>
                  <a:srgbClr val="FF0000"/>
                </a:solidFill>
                <a:latin typeface="Comic Sans MS" pitchFamily="66" charset="0"/>
              </a:rPr>
              <a:t>Thermal expansion of deck (CWR)</a:t>
            </a:r>
          </a:p>
          <a:p>
            <a:pPr algn="just">
              <a:buClr>
                <a:srgbClr val="0070C0"/>
              </a:buClr>
              <a:buFont typeface="Wingdings" pitchFamily="2" charset="2"/>
              <a:buChar char="Ø"/>
            </a:pPr>
            <a:r>
              <a:rPr lang="en-IN" sz="11200" b="1" dirty="0" smtClean="0">
                <a:solidFill>
                  <a:srgbClr val="0070C0"/>
                </a:solidFill>
                <a:latin typeface="Comic Sans MS" pitchFamily="66" charset="0"/>
              </a:rPr>
              <a:t>Thermal expansion of the deck and rails in the presence of expansion devices</a:t>
            </a:r>
          </a:p>
          <a:p>
            <a:pPr algn="just">
              <a:buClr>
                <a:srgbClr val="FF0000"/>
              </a:buClr>
              <a:buFont typeface="Wingdings" pitchFamily="2" charset="2"/>
              <a:buChar char="q"/>
            </a:pPr>
            <a:r>
              <a:rPr lang="en-IN" sz="11200" b="1" dirty="0" smtClean="0">
                <a:solidFill>
                  <a:srgbClr val="FF0000"/>
                </a:solidFill>
                <a:latin typeface="Comic Sans MS" pitchFamily="66" charset="0"/>
              </a:rPr>
              <a:t>Horizontal braking and accelerating forces</a:t>
            </a:r>
          </a:p>
          <a:p>
            <a:pPr algn="just">
              <a:buClr>
                <a:srgbClr val="0070C0"/>
              </a:buClr>
              <a:buFont typeface="Wingdings" pitchFamily="2" charset="2"/>
              <a:buChar char="Ø"/>
            </a:pPr>
            <a:r>
              <a:rPr lang="en-IN" sz="11200" b="1" dirty="0" smtClean="0">
                <a:solidFill>
                  <a:srgbClr val="0070C0"/>
                </a:solidFill>
                <a:latin typeface="Comic Sans MS" pitchFamily="66" charset="0"/>
              </a:rPr>
              <a:t>End rotations of the deck due to vertical traffic loads</a:t>
            </a:r>
          </a:p>
          <a:p>
            <a:pPr algn="just">
              <a:buClr>
                <a:srgbClr val="FF0000"/>
              </a:buClr>
              <a:buFont typeface="Wingdings" pitchFamily="2" charset="2"/>
              <a:buChar char="q"/>
            </a:pPr>
            <a:r>
              <a:rPr lang="en-IN" sz="11200" b="1" dirty="0" smtClean="0">
                <a:solidFill>
                  <a:srgbClr val="FF0000"/>
                </a:solidFill>
                <a:latin typeface="Comic Sans MS" pitchFamily="66" charset="0"/>
              </a:rPr>
              <a:t>Deformation of the supporting concrete structure due to creep and shrinkage</a:t>
            </a:r>
            <a:endParaRPr lang="en-IN" sz="112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7772400" cy="9906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b="1" dirty="0" smtClean="0">
                <a:solidFill>
                  <a:srgbClr val="BE02B1"/>
                </a:solidFill>
                <a:latin typeface="Comic Sans MS" pitchFamily="66" charset="0"/>
              </a:rPr>
              <a:t>Interaction between track and bridge deck</a:t>
            </a:r>
            <a:endParaRPr lang="en-IN" b="1" dirty="0">
              <a:solidFill>
                <a:srgbClr val="BE02B1"/>
              </a:solidFill>
              <a:latin typeface="Comic Sans MS" pitchFamily="66" charset="0"/>
            </a:endParaRPr>
          </a:p>
        </p:txBody>
      </p:sp>
      <p:sp>
        <p:nvSpPr>
          <p:cNvPr id="6" name="Content Placeholder 5"/>
          <p:cNvSpPr>
            <a:spLocks noGrp="1"/>
          </p:cNvSpPr>
          <p:nvPr>
            <p:ph sz="quarter" idx="1"/>
          </p:nvPr>
        </p:nvSpPr>
        <p:spPr>
          <a:xfrm>
            <a:off x="457200" y="4038600"/>
            <a:ext cx="7924800" cy="2667000"/>
          </a:xfrm>
        </p:spPr>
        <p:txBody>
          <a:bodyPr>
            <a:noAutofit/>
          </a:bodyPr>
          <a:lstStyle/>
          <a:p>
            <a:pPr>
              <a:buClr>
                <a:srgbClr val="0070C0"/>
              </a:buClr>
              <a:buFont typeface="Wingdings" pitchFamily="2" charset="2"/>
              <a:buChar char="q"/>
            </a:pPr>
            <a:r>
              <a:rPr lang="en-IN" sz="2800" b="1" dirty="0" smtClean="0">
                <a:solidFill>
                  <a:srgbClr val="0070C0"/>
                </a:solidFill>
                <a:latin typeface="Comic Sans MS" pitchFamily="66" charset="0"/>
              </a:rPr>
              <a:t>Bilinear relationship between resistance and displacement of track</a:t>
            </a:r>
          </a:p>
          <a:p>
            <a:pPr>
              <a:buClr>
                <a:srgbClr val="FF0000"/>
              </a:buClr>
              <a:buFont typeface="Wingdings" pitchFamily="2" charset="2"/>
              <a:buChar char="Ø"/>
            </a:pPr>
            <a:r>
              <a:rPr lang="en-IN" sz="2800" b="1" dirty="0" smtClean="0">
                <a:solidFill>
                  <a:srgbClr val="FF0000"/>
                </a:solidFill>
                <a:latin typeface="Comic Sans MS" pitchFamily="66" charset="0"/>
              </a:rPr>
              <a:t>LWR track induces additional force into the bearings of bridge deck</a:t>
            </a:r>
          </a:p>
          <a:p>
            <a:pPr>
              <a:buClr>
                <a:srgbClr val="0070C0"/>
              </a:buClr>
              <a:buFont typeface="Wingdings" pitchFamily="2" charset="2"/>
              <a:buChar char="Ø"/>
            </a:pPr>
            <a:r>
              <a:rPr lang="en-IN" sz="2800" b="1" dirty="0" smtClean="0">
                <a:solidFill>
                  <a:srgbClr val="0070C0"/>
                </a:solidFill>
                <a:latin typeface="Comic Sans MS" pitchFamily="66" charset="0"/>
              </a:rPr>
              <a:t>Movement of deck induces additional force on LWR</a:t>
            </a:r>
            <a:endParaRPr lang="en-IN" sz="2800" b="1" dirty="0">
              <a:solidFill>
                <a:srgbClr val="0070C0"/>
              </a:solidFill>
              <a:latin typeface="Comic Sans MS" pitchFamily="66" charset="0"/>
            </a:endParaRP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7776" y="1295400"/>
            <a:ext cx="6438424"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7772400" cy="715962"/>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sz="3600" b="1" dirty="0" smtClean="0">
                <a:solidFill>
                  <a:srgbClr val="BE02B1"/>
                </a:solidFill>
                <a:latin typeface="Comic Sans MS" pitchFamily="66" charset="0"/>
              </a:rPr>
              <a:t>Variations of temperature</a:t>
            </a:r>
            <a:endParaRPr lang="en-IN" sz="3600" b="1" dirty="0">
              <a:solidFill>
                <a:srgbClr val="BE02B1"/>
              </a:solidFill>
              <a:latin typeface="Comic Sans MS" pitchFamily="66" charset="0"/>
            </a:endParaRPr>
          </a:p>
        </p:txBody>
      </p:sp>
      <p:sp>
        <p:nvSpPr>
          <p:cNvPr id="3" name="Content Placeholder 2"/>
          <p:cNvSpPr>
            <a:spLocks noGrp="1"/>
          </p:cNvSpPr>
          <p:nvPr>
            <p:ph sz="quarter" idx="1"/>
          </p:nvPr>
        </p:nvSpPr>
        <p:spPr>
          <a:xfrm>
            <a:off x="457200" y="1143000"/>
            <a:ext cx="7772400" cy="5330952"/>
          </a:xfrm>
        </p:spPr>
        <p:txBody>
          <a:bodyPr>
            <a:normAutofit/>
          </a:bodyPr>
          <a:lstStyle/>
          <a:p>
            <a:pPr>
              <a:buClr>
                <a:srgbClr val="FF0000"/>
              </a:buClr>
              <a:buFont typeface="Wingdings" pitchFamily="2" charset="2"/>
              <a:buChar char="Ø"/>
            </a:pPr>
            <a:r>
              <a:rPr lang="en-IN" sz="3200" b="1" dirty="0" smtClean="0">
                <a:solidFill>
                  <a:srgbClr val="FF0000"/>
                </a:solidFill>
                <a:latin typeface="Comic Sans MS" pitchFamily="66" charset="0"/>
              </a:rPr>
              <a:t>The UIC 774-3R code considers the following aspects of temperature variations</a:t>
            </a:r>
          </a:p>
          <a:p>
            <a:pPr algn="just">
              <a:buClr>
                <a:srgbClr val="0070C0"/>
              </a:buClr>
              <a:buFont typeface="Wingdings" pitchFamily="2" charset="2"/>
              <a:buChar char="q"/>
            </a:pPr>
            <a:r>
              <a:rPr lang="en-IN" sz="3200" b="1" dirty="0" smtClean="0">
                <a:solidFill>
                  <a:srgbClr val="0070C0"/>
                </a:solidFill>
                <a:latin typeface="Comic Sans MS" pitchFamily="66" charset="0"/>
              </a:rPr>
              <a:t>Changes in the uniform component of the temperature which causes a change in length in a free moving structure</a:t>
            </a:r>
          </a:p>
          <a:p>
            <a:pPr algn="just">
              <a:buClr>
                <a:srgbClr val="FF0000"/>
              </a:buClr>
              <a:buFont typeface="Wingdings" pitchFamily="2" charset="2"/>
              <a:buChar char="q"/>
            </a:pPr>
            <a:r>
              <a:rPr lang="en-IN" sz="3200" b="1" dirty="0" smtClean="0">
                <a:solidFill>
                  <a:srgbClr val="FF0000"/>
                </a:solidFill>
                <a:latin typeface="Comic Sans MS" pitchFamily="66" charset="0"/>
              </a:rPr>
              <a:t>Differences in temperature between the deck and the rails, in the case of track with expansion devices</a:t>
            </a:r>
            <a:endParaRPr lang="en-IN" sz="3200"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2888" y="1285875"/>
            <a:ext cx="8658225" cy="4200525"/>
          </a:xfrm>
          <a:prstGeom prst="rect">
            <a:avLst/>
          </a:prstGeom>
          <a:noFill/>
          <a:ln w="9525">
            <a:noFill/>
            <a:miter lim="800000"/>
            <a:headEnd/>
            <a:tailEnd/>
          </a:ln>
        </p:spPr>
      </p:pic>
      <p:sp>
        <p:nvSpPr>
          <p:cNvPr id="6" name="TextBox 5"/>
          <p:cNvSpPr txBox="1"/>
          <p:nvPr/>
        </p:nvSpPr>
        <p:spPr>
          <a:xfrm>
            <a:off x="457200" y="5486400"/>
            <a:ext cx="7696200" cy="1384995"/>
          </a:xfrm>
          <a:prstGeom prst="rect">
            <a:avLst/>
          </a:prstGeom>
          <a:noFill/>
        </p:spPr>
        <p:txBody>
          <a:bodyPr wrap="square" rtlCol="0">
            <a:spAutoFit/>
          </a:bodyPr>
          <a:lstStyle/>
          <a:p>
            <a:pPr algn="just">
              <a:buFont typeface="Wingdings" pitchFamily="2" charset="2"/>
              <a:buChar char="q"/>
            </a:pPr>
            <a:r>
              <a:rPr lang="en-IN" sz="2800" b="1" dirty="0" smtClean="0">
                <a:solidFill>
                  <a:srgbClr val="FF0000"/>
                </a:solidFill>
                <a:latin typeface="Comic Sans MS" pitchFamily="66" charset="0"/>
              </a:rPr>
              <a:t>Simulate the track–bridge interaction based on </a:t>
            </a:r>
            <a:r>
              <a:rPr lang="en-IN" sz="2800" b="1" dirty="0" smtClean="0">
                <a:solidFill>
                  <a:srgbClr val="0070C0"/>
                </a:solidFill>
                <a:latin typeface="Comic Sans MS" pitchFamily="66" charset="0"/>
              </a:rPr>
              <a:t>stiffness approach</a:t>
            </a:r>
            <a:r>
              <a:rPr lang="en-IN" sz="2800" b="1" dirty="0" smtClean="0">
                <a:solidFill>
                  <a:srgbClr val="FF0000"/>
                </a:solidFill>
                <a:latin typeface="Comic Sans MS" pitchFamily="66" charset="0"/>
              </a:rPr>
              <a:t> &amp; springs as </a:t>
            </a:r>
            <a:r>
              <a:rPr lang="en-IN" sz="2800" b="1" dirty="0" smtClean="0">
                <a:solidFill>
                  <a:srgbClr val="0070C0"/>
                </a:solidFill>
                <a:latin typeface="Comic Sans MS" pitchFamily="66" charset="0"/>
              </a:rPr>
              <a:t>axially loaded truss elements</a:t>
            </a:r>
            <a:endParaRPr lang="en-IN" sz="2800" b="1" dirty="0">
              <a:solidFill>
                <a:srgbClr val="0070C0"/>
              </a:solidFill>
              <a:latin typeface="Comic Sans MS" pitchFamily="66" charset="0"/>
            </a:endParaRPr>
          </a:p>
        </p:txBody>
      </p:sp>
      <p:sp>
        <p:nvSpPr>
          <p:cNvPr id="7" name="Title 1"/>
          <p:cNvSpPr>
            <a:spLocks noGrp="1"/>
          </p:cNvSpPr>
          <p:nvPr>
            <p:ph type="title"/>
          </p:nvPr>
        </p:nvSpPr>
        <p:spPr>
          <a:xfrm>
            <a:off x="457200" y="304800"/>
            <a:ext cx="7772400" cy="9144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b="1" dirty="0" smtClean="0">
                <a:solidFill>
                  <a:srgbClr val="BE02B1"/>
                </a:solidFill>
                <a:latin typeface="Comic Sans MS" pitchFamily="66" charset="0"/>
              </a:rPr>
              <a:t>Numerical modelling of track-bridge interaction </a:t>
            </a:r>
            <a:endParaRPr lang="en-IN" b="1" dirty="0">
              <a:solidFill>
                <a:srgbClr val="BE02B1"/>
              </a:solidFill>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04800"/>
            <a:ext cx="7772400" cy="9144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IN" b="1" dirty="0" smtClean="0">
                <a:solidFill>
                  <a:srgbClr val="BE02B1"/>
                </a:solidFill>
                <a:latin typeface="Comic Sans MS" pitchFamily="66" charset="0"/>
              </a:rPr>
              <a:t>Effect of change in temperature gradient</a:t>
            </a:r>
            <a:endParaRPr lang="en-IN" b="1" dirty="0">
              <a:solidFill>
                <a:srgbClr val="BE02B1"/>
              </a:solidFill>
              <a:latin typeface="Comic Sans MS" pitchFamily="66" charset="0"/>
            </a:endParaRPr>
          </a:p>
        </p:txBody>
      </p:sp>
      <p:graphicFrame>
        <p:nvGraphicFramePr>
          <p:cNvPr id="5" name="Content Placeholder 4"/>
          <p:cNvGraphicFramePr>
            <a:graphicFrameLocks noGrp="1"/>
          </p:cNvGraphicFramePr>
          <p:nvPr>
            <p:ph sz="quarter" idx="1"/>
          </p:nvPr>
        </p:nvGraphicFramePr>
        <p:xfrm>
          <a:off x="4267200" y="1371601"/>
          <a:ext cx="4038600" cy="2666999"/>
        </p:xfrm>
        <a:graphic>
          <a:graphicData uri="http://schemas.openxmlformats.org/drawingml/2006/chart">
            <c:chart xmlns:c="http://schemas.openxmlformats.org/drawingml/2006/chart" xmlns:r="http://schemas.openxmlformats.org/officeDocument/2006/relationships" r:id="rId2"/>
          </a:graphicData>
        </a:graphic>
      </p:graphicFrame>
      <p:sp>
        <p:nvSpPr>
          <p:cNvPr id="3073" name="Rectangle 1"/>
          <p:cNvSpPr>
            <a:spLocks noChangeArrowheads="1"/>
          </p:cNvSpPr>
          <p:nvPr/>
        </p:nvSpPr>
        <p:spPr bwMode="auto">
          <a:xfrm>
            <a:off x="457200" y="4001751"/>
            <a:ext cx="78486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
                <a:srgbClr val="0070C0"/>
              </a:buClr>
              <a:buSzTx/>
              <a:buFont typeface="Wingdings" pitchFamily="2" charset="2"/>
              <a:buChar char="q"/>
              <a:tabLst/>
            </a:pPr>
            <a:r>
              <a:rPr kumimoji="0" lang="en-US" sz="2800" b="1" i="0" u="none" strike="noStrike" cap="none" normalizeH="0" baseline="0" dirty="0" smtClean="0">
                <a:ln>
                  <a:noFill/>
                </a:ln>
                <a:solidFill>
                  <a:srgbClr val="0070C0"/>
                </a:solidFill>
                <a:effectLst/>
                <a:latin typeface="Comic Sans MS" pitchFamily="66" charset="0"/>
                <a:ea typeface="Times New Roman" pitchFamily="18" charset="0"/>
                <a:cs typeface="Times New Roman" pitchFamily="18" charset="0"/>
              </a:rPr>
              <a:t>At a particular value of temperature gradient, the LWR forces get reversed, i.e. from compression to tension and vice-versa</a:t>
            </a:r>
          </a:p>
          <a:p>
            <a:pPr marL="0" marR="0" lvl="0" indent="0" algn="just" defTabSz="914400" rtl="0" eaLnBrk="1" fontAlgn="base" latinLnBrk="0" hangingPunct="1">
              <a:lnSpc>
                <a:spcPct val="100000"/>
              </a:lnSpc>
              <a:spcBef>
                <a:spcPct val="0"/>
              </a:spcBef>
              <a:spcAft>
                <a:spcPct val="0"/>
              </a:spcAft>
              <a:buClr>
                <a:srgbClr val="FF0000"/>
              </a:buClr>
              <a:buSzTx/>
              <a:buFont typeface="Wingdings" pitchFamily="2" charset="2"/>
              <a:buChar char="q"/>
              <a:tabLst/>
            </a:pPr>
            <a:r>
              <a:rPr kumimoji="0" lang="en-US" sz="2800" b="1" i="0" u="none" strike="noStrike" cap="none" normalizeH="0" baseline="0" dirty="0" smtClean="0">
                <a:ln>
                  <a:noFill/>
                </a:ln>
                <a:solidFill>
                  <a:srgbClr val="FF0000"/>
                </a:solidFill>
                <a:effectLst/>
                <a:latin typeface="Comic Sans MS" pitchFamily="66" charset="0"/>
                <a:ea typeface="Times New Roman" pitchFamily="18" charset="0"/>
                <a:cs typeface="Times New Roman" pitchFamily="18" charset="0"/>
              </a:rPr>
              <a:t>Bending is more predominant in the deck-type bridges than the continuous-type</a:t>
            </a:r>
            <a:endParaRPr kumimoji="0" lang="en-US" sz="2800" b="1" i="0" u="none" strike="noStrike" cap="none" normalizeH="0" baseline="0" dirty="0" smtClean="0">
              <a:ln>
                <a:noFill/>
              </a:ln>
              <a:solidFill>
                <a:srgbClr val="FF0000"/>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457200" y="1447800"/>
            <a:ext cx="3657600" cy="2677656"/>
          </a:xfrm>
          <a:prstGeom prst="rect">
            <a:avLst/>
          </a:prstGeom>
          <a:noFill/>
        </p:spPr>
        <p:txBody>
          <a:bodyPr wrap="square" rtlCol="0">
            <a:spAutoFit/>
          </a:bodyPr>
          <a:lstStyle/>
          <a:p>
            <a:pPr lvl="0" fontAlgn="base">
              <a:spcBef>
                <a:spcPct val="0"/>
              </a:spcBef>
              <a:spcAft>
                <a:spcPct val="0"/>
              </a:spcAft>
              <a:buClr>
                <a:srgbClr val="FF0000"/>
              </a:buClr>
              <a:buFont typeface="Wingdings" pitchFamily="2" charset="2"/>
              <a:buChar char="q"/>
            </a:pPr>
            <a:r>
              <a:rPr lang="en-US" sz="2800" b="1" dirty="0" smtClean="0">
                <a:solidFill>
                  <a:srgbClr val="FF0000"/>
                </a:solidFill>
                <a:latin typeface="Comic Sans MS" pitchFamily="66" charset="0"/>
                <a:ea typeface="Times New Roman" pitchFamily="18" charset="0"/>
                <a:cs typeface="Times New Roman" pitchFamily="18" charset="0"/>
              </a:rPr>
              <a:t>Rate of decrease in LWR Force with decrease in temp. gradient is much higher than that of increase gradient</a:t>
            </a:r>
            <a:endParaRPr lang="en-IN" b="1"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457200" y="304800"/>
            <a:ext cx="8229600" cy="914400"/>
          </a:xfrm>
          <a:gradFill flip="none" rotWithShape="1">
            <a:gsLst>
              <a:gs pos="0">
                <a:srgbClr val="5E9EFF"/>
              </a:gs>
              <a:gs pos="39999">
                <a:srgbClr val="85C2FF"/>
              </a:gs>
              <a:gs pos="70000">
                <a:srgbClr val="C4D6EB"/>
              </a:gs>
              <a:gs pos="100000">
                <a:srgbClr val="FFEBFA"/>
              </a:gs>
            </a:gsLst>
            <a:lin ang="5400000" scaled="0"/>
            <a:tileRect/>
          </a:gradFill>
          <a:ln w="9525">
            <a:solidFill>
              <a:srgbClr val="00B050"/>
            </a:solidFill>
          </a:ln>
        </p:spPr>
        <p:txBody>
          <a:bodyPr>
            <a:noAutofit/>
          </a:bodyPr>
          <a:lstStyle/>
          <a:p>
            <a:r>
              <a:rPr lang="en-US" b="1" dirty="0" smtClean="0">
                <a:solidFill>
                  <a:srgbClr val="BE02B1"/>
                </a:solidFill>
                <a:latin typeface="Comic Sans MS" pitchFamily="66" charset="0"/>
              </a:rPr>
              <a:t>Case study-</a:t>
            </a:r>
            <a:r>
              <a:rPr lang="en-IN" b="1" dirty="0" smtClean="0">
                <a:solidFill>
                  <a:srgbClr val="BE02B1"/>
                </a:solidFill>
                <a:latin typeface="Comic Sans MS" pitchFamily="66" charset="0"/>
              </a:rPr>
              <a:t>Honam high speed railway</a:t>
            </a:r>
            <a:br>
              <a:rPr lang="en-IN" b="1" dirty="0" smtClean="0">
                <a:solidFill>
                  <a:srgbClr val="BE02B1"/>
                </a:solidFill>
                <a:latin typeface="Comic Sans MS" pitchFamily="66" charset="0"/>
              </a:rPr>
            </a:br>
            <a:r>
              <a:rPr lang="en-IN" b="1" dirty="0" smtClean="0">
                <a:solidFill>
                  <a:srgbClr val="BE02B1"/>
                </a:solidFill>
                <a:latin typeface="Comic Sans MS" pitchFamily="66" charset="0"/>
              </a:rPr>
              <a:t>bridge</a:t>
            </a:r>
            <a:endParaRPr lang="en-IN" b="1" dirty="0">
              <a:solidFill>
                <a:srgbClr val="BE02B1"/>
              </a:solidFill>
              <a:latin typeface="Comic Sans MS" pitchFamily="66" charset="0"/>
            </a:endParaRPr>
          </a:p>
        </p:txBody>
      </p:sp>
      <p:pic>
        <p:nvPicPr>
          <p:cNvPr id="10" name="Content Placeholder 9" descr="C:\Users\SR.DEM 5\Desktop\IPWE Paper\Rail track_structure interaction analysis for the Honam high speed railway_files\mangyeong_artists_impression_775.jpg"/>
          <p:cNvPicPr>
            <a:picLocks noGrp="1"/>
          </p:cNvPicPr>
          <p:nvPr>
            <p:ph sz="quarter" idx="1"/>
          </p:nvPr>
        </p:nvPicPr>
        <p:blipFill>
          <a:blip r:embed="rId2" cstate="print"/>
          <a:srcRect/>
          <a:stretch>
            <a:fillRect/>
          </a:stretch>
        </p:blipFill>
        <p:spPr bwMode="auto">
          <a:xfrm>
            <a:off x="457200" y="1295400"/>
            <a:ext cx="3886200" cy="2971800"/>
          </a:xfrm>
          <a:prstGeom prst="rect">
            <a:avLst/>
          </a:prstGeom>
          <a:noFill/>
          <a:ln w="3175">
            <a:solidFill>
              <a:schemeClr val="tx1"/>
            </a:solidFill>
            <a:miter lim="800000"/>
            <a:headEnd/>
            <a:tailEnd/>
          </a:ln>
        </p:spPr>
      </p:pic>
      <p:sp>
        <p:nvSpPr>
          <p:cNvPr id="11" name="TextBox 10"/>
          <p:cNvSpPr txBox="1"/>
          <p:nvPr/>
        </p:nvSpPr>
        <p:spPr>
          <a:xfrm>
            <a:off x="4495800" y="1295400"/>
            <a:ext cx="4114800" cy="3108543"/>
          </a:xfrm>
          <a:prstGeom prst="rect">
            <a:avLst/>
          </a:prstGeom>
          <a:noFill/>
        </p:spPr>
        <p:txBody>
          <a:bodyPr wrap="square" rtlCol="0">
            <a:spAutoFit/>
          </a:bodyPr>
          <a:lstStyle/>
          <a:p>
            <a:pPr>
              <a:buFont typeface="Wingdings" pitchFamily="2" charset="2"/>
              <a:buChar char="q"/>
            </a:pPr>
            <a:r>
              <a:rPr lang="en-IN" sz="2800" b="1" dirty="0" smtClean="0">
                <a:solidFill>
                  <a:srgbClr val="FF0000"/>
                </a:solidFill>
                <a:latin typeface="Comic Sans MS" pitchFamily="66" charset="0"/>
              </a:rPr>
              <a:t>Interaction analysis done for a </a:t>
            </a:r>
            <a:r>
              <a:rPr lang="en-IN" sz="2800" b="1" dirty="0" smtClean="0">
                <a:solidFill>
                  <a:srgbClr val="00B050"/>
                </a:solidFill>
                <a:latin typeface="Comic Sans MS" pitchFamily="66" charset="0"/>
              </a:rPr>
              <a:t>1.8km long </a:t>
            </a:r>
            <a:r>
              <a:rPr lang="en-IN" sz="2800" b="1" dirty="0" smtClean="0">
                <a:solidFill>
                  <a:srgbClr val="FF0000"/>
                </a:solidFill>
                <a:latin typeface="Comic Sans MS" pitchFamily="66" charset="0"/>
              </a:rPr>
              <a:t>viaduct bridge structure with </a:t>
            </a:r>
            <a:r>
              <a:rPr lang="en-IN" sz="2800" b="1" dirty="0" smtClean="0">
                <a:solidFill>
                  <a:srgbClr val="00B050"/>
                </a:solidFill>
                <a:latin typeface="Comic Sans MS" pitchFamily="66" charset="0"/>
              </a:rPr>
              <a:t>3-span</a:t>
            </a:r>
            <a:r>
              <a:rPr lang="en-IN" sz="2800" b="1" dirty="0" smtClean="0">
                <a:solidFill>
                  <a:srgbClr val="FF0000"/>
                </a:solidFill>
                <a:latin typeface="Comic Sans MS" pitchFamily="66" charset="0"/>
              </a:rPr>
              <a:t> centre section of steel box framed construction</a:t>
            </a:r>
            <a:endParaRPr lang="en-IN" sz="2800" b="1" dirty="0">
              <a:solidFill>
                <a:srgbClr val="FF0000"/>
              </a:solidFill>
              <a:latin typeface="Comic Sans MS" pitchFamily="66" charset="0"/>
            </a:endParaRPr>
          </a:p>
        </p:txBody>
      </p:sp>
      <p:sp>
        <p:nvSpPr>
          <p:cNvPr id="21506" name="Rectangle 2"/>
          <p:cNvSpPr>
            <a:spLocks noChangeArrowheads="1"/>
          </p:cNvSpPr>
          <p:nvPr/>
        </p:nvSpPr>
        <p:spPr bwMode="auto">
          <a:xfrm>
            <a:off x="381000" y="4521249"/>
            <a:ext cx="8229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lang="en-US" sz="2800" b="1" dirty="0" smtClean="0">
                <a:solidFill>
                  <a:srgbClr val="0070C0"/>
                </a:solidFill>
                <a:latin typeface="Comic Sans MS" pitchFamily="66" charset="0"/>
                <a:ea typeface="Times New Roman" pitchFamily="18" charset="0"/>
                <a:cs typeface="Arial" pitchFamily="34" charset="0"/>
              </a:rPr>
              <a:t>T</a:t>
            </a:r>
            <a:r>
              <a:rPr kumimoji="0" lang="en-US" sz="2800" b="1"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emp.</a:t>
            </a:r>
            <a:r>
              <a:rPr kumimoji="0" lang="en-US" sz="2800" b="1" i="0" u="none" strike="noStrike" cap="none" normalizeH="0" dirty="0" smtClean="0">
                <a:ln>
                  <a:noFill/>
                </a:ln>
                <a:solidFill>
                  <a:srgbClr val="0070C0"/>
                </a:solidFill>
                <a:effectLst/>
                <a:latin typeface="Comic Sans MS" pitchFamily="66" charset="0"/>
                <a:ea typeface="Times New Roman" pitchFamily="18" charset="0"/>
                <a:cs typeface="Arial" pitchFamily="34" charset="0"/>
              </a:rPr>
              <a:t> </a:t>
            </a:r>
            <a:r>
              <a:rPr kumimoji="0" lang="en-US" sz="2800" b="1"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change and the passage of trains on different tracks accelerating or braking across the structure induce </a:t>
            </a:r>
            <a:r>
              <a:rPr kumimoji="0" lang="en-US" sz="2800" b="1" i="0" u="none" strike="noStrike" cap="none" normalizeH="0" baseline="0" dirty="0" smtClean="0">
                <a:ln>
                  <a:noFill/>
                </a:ln>
                <a:solidFill>
                  <a:srgbClr val="00B050"/>
                </a:solidFill>
                <a:effectLst/>
                <a:latin typeface="Comic Sans MS" pitchFamily="66" charset="0"/>
                <a:ea typeface="Times New Roman" pitchFamily="18" charset="0"/>
                <a:cs typeface="Arial" pitchFamily="34" charset="0"/>
              </a:rPr>
              <a:t>axial compressive </a:t>
            </a:r>
            <a:r>
              <a:rPr kumimoji="0" lang="en-US" sz="2800" b="1"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forces in the rails and </a:t>
            </a:r>
            <a:r>
              <a:rPr kumimoji="0" lang="en-US" sz="2800" b="1" i="0" u="none" strike="noStrike" cap="none" normalizeH="0" baseline="0" dirty="0" smtClean="0">
                <a:ln>
                  <a:noFill/>
                </a:ln>
                <a:solidFill>
                  <a:srgbClr val="00B050"/>
                </a:solidFill>
                <a:effectLst/>
                <a:latin typeface="Comic Sans MS" pitchFamily="66" charset="0"/>
                <a:ea typeface="Times New Roman" pitchFamily="18" charset="0"/>
                <a:cs typeface="Arial" pitchFamily="34" charset="0"/>
              </a:rPr>
              <a:t>displacements in rails </a:t>
            </a:r>
            <a:r>
              <a:rPr kumimoji="0" lang="en-US" sz="2800" b="1" i="0" u="none" strike="noStrike" cap="none" normalizeH="0" baseline="0" dirty="0" smtClean="0">
                <a:ln>
                  <a:noFill/>
                </a:ln>
                <a:solidFill>
                  <a:srgbClr val="0070C0"/>
                </a:solidFill>
                <a:effectLst/>
                <a:latin typeface="Comic Sans MS" pitchFamily="66" charset="0"/>
                <a:ea typeface="Times New Roman" pitchFamily="18" charset="0"/>
                <a:cs typeface="Arial" pitchFamily="34" charset="0"/>
              </a:rPr>
              <a:t>relative to the bridge deck</a:t>
            </a:r>
            <a:endParaRPr kumimoji="0" lang="en-US" sz="2800" b="1" i="0" u="none" strike="noStrike" cap="none" normalizeH="0" baseline="0" dirty="0" smtClean="0">
              <a:ln>
                <a:noFill/>
              </a:ln>
              <a:solidFill>
                <a:srgbClr val="0070C0"/>
              </a:solidFill>
              <a:effectLst/>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1560</TotalTime>
  <Words>717</Words>
  <Application>Microsoft Office PowerPoint</Application>
  <PresentationFormat>On-screen Show (4:3)</PresentationFormat>
  <Paragraphs>72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Effect of Temperature Gradient on High speed track with Track-Bridge Interaction</vt:lpstr>
      <vt:lpstr>INTRODUCTION</vt:lpstr>
      <vt:lpstr>challenges</vt:lpstr>
      <vt:lpstr>Associated factors affecting track-bridge interaction</vt:lpstr>
      <vt:lpstr>Interaction between track and bridge deck</vt:lpstr>
      <vt:lpstr>Variations of temperature</vt:lpstr>
      <vt:lpstr>Numerical modelling of track-bridge interaction </vt:lpstr>
      <vt:lpstr>Effect of change in temperature gradient</vt:lpstr>
      <vt:lpstr>Case study-Honam high speed railway bridge</vt:lpstr>
      <vt:lpstr>Structure System and Track/Deck Modelling</vt:lpstr>
      <vt:lpstr>Slide 11</vt:lpstr>
      <vt:lpstr>Compressive stresses in the rails for  simple (beam only) and full (including framed steel members) models</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Temperature Gradient on High speed track with Track-Bridge Interaction</dc:title>
  <dc:creator>Sandip</dc:creator>
  <cp:lastModifiedBy>Sandip</cp:lastModifiedBy>
  <cp:revision>33</cp:revision>
  <dcterms:created xsi:type="dcterms:W3CDTF">2017-01-04T07:37:08Z</dcterms:created>
  <dcterms:modified xsi:type="dcterms:W3CDTF">2017-01-07T11:01:04Z</dcterms:modified>
</cp:coreProperties>
</file>